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notesSlides/notesSlide15.xml" ContentType="application/vnd.openxmlformats-officedocument.presentationml.notesSlide+xml"/>
  <Override PartName="/ppt/charts/chart2.xml" ContentType="application/vnd.openxmlformats-officedocument.drawingml.chart+xml"/>
  <Override PartName="/ppt/notesSlides/notesSlide16.xml" ContentType="application/vnd.openxmlformats-officedocument.presentationml.notesSlide+xml"/>
  <Override PartName="/ppt/charts/chart3.xml" ContentType="application/vnd.openxmlformats-officedocument.drawingml.chart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notesMasterIdLst>
    <p:notesMasterId r:id="rId22"/>
  </p:notesMasterIdLst>
  <p:sldIdLst>
    <p:sldId id="282" r:id="rId2"/>
    <p:sldId id="260" r:id="rId3"/>
    <p:sldId id="261" r:id="rId4"/>
    <p:sldId id="270" r:id="rId5"/>
    <p:sldId id="286" r:id="rId6"/>
    <p:sldId id="292" r:id="rId7"/>
    <p:sldId id="295" r:id="rId8"/>
    <p:sldId id="294" r:id="rId9"/>
    <p:sldId id="280" r:id="rId10"/>
    <p:sldId id="283" r:id="rId11"/>
    <p:sldId id="290" r:id="rId12"/>
    <p:sldId id="289" r:id="rId13"/>
    <p:sldId id="284" r:id="rId14"/>
    <p:sldId id="296" r:id="rId15"/>
    <p:sldId id="287" r:id="rId16"/>
    <p:sldId id="263" r:id="rId17"/>
    <p:sldId id="275" r:id="rId18"/>
    <p:sldId id="278" r:id="rId19"/>
    <p:sldId id="277" r:id="rId20"/>
    <p:sldId id="264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77" autoAdjust="0"/>
    <p:restoredTop sz="77029" autoAdjust="0"/>
  </p:normalViewPr>
  <p:slideViewPr>
    <p:cSldViewPr>
      <p:cViewPr>
        <p:scale>
          <a:sx n="50" d="100"/>
          <a:sy n="50" d="100"/>
        </p:scale>
        <p:origin x="-72" y="-144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urad%20Dridi.HP\Desktop\Beru-Cheddar-WG\DRIDI\Articles\THESE2018\figures\Transf\tau_ordo_2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ourad%20Dridi.HP\Desktop\Beru-Cheddar-WG\DRIDI\Articles\THESE2018\figures\Transf\tau_ordo_1.xlsx" TargetMode="External"/><Relationship Id="rId1" Type="http://schemas.openxmlformats.org/officeDocument/2006/relationships/image" Target="../media/image8.jpeg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urad%20Dridi.HP\Desktop\Beru-Cheddar-WG\DRIDI\Articles\Ada-Europe2019\Figures\NoC%20Communication%20Model%20Response%20tim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441896023552998"/>
          <c:y val="9.6078601073454825E-2"/>
          <c:w val="0.73405752721740147"/>
          <c:h val="0.711595895253604"/>
        </c:manualLayout>
      </c:layout>
      <c:lineChart>
        <c:grouping val="standard"/>
        <c:varyColors val="0"/>
        <c:ser>
          <c:idx val="0"/>
          <c:order val="0"/>
          <c:tx>
            <c:strRef>
              <c:f>Feuil1!$D$7</c:f>
              <c:strCache>
                <c:ptCount val="1"/>
                <c:pt idx="0">
                  <c:v>ECTM     SAF</c:v>
                </c:pt>
              </c:strCache>
            </c:strRef>
          </c:tx>
          <c:cat>
            <c:numRef>
              <c:f>Feuil1!$E$6:$N$6</c:f>
              <c:numCache>
                <c:formatCode>General</c:formatCode>
                <c:ptCount val="10"/>
                <c:pt idx="0">
                  <c:v>0</c:v>
                </c:pt>
                <c:pt idx="1">
                  <c:v>0.08</c:v>
                </c:pt>
                <c:pt idx="2">
                  <c:v>0.16</c:v>
                </c:pt>
                <c:pt idx="3">
                  <c:v>0.24</c:v>
                </c:pt>
                <c:pt idx="4">
                  <c:v>0.32</c:v>
                </c:pt>
                <c:pt idx="5">
                  <c:v>0.4</c:v>
                </c:pt>
                <c:pt idx="6">
                  <c:v>0.48</c:v>
                </c:pt>
                <c:pt idx="7">
                  <c:v>0.56000000000000005</c:v>
                </c:pt>
                <c:pt idx="8">
                  <c:v>0.56000000000000005</c:v>
                </c:pt>
                <c:pt idx="9">
                  <c:v>0.64</c:v>
                </c:pt>
              </c:numCache>
            </c:numRef>
          </c:cat>
          <c:val>
            <c:numRef>
              <c:f>Feuil1!$E$7:$N$7</c:f>
              <c:numCache>
                <c:formatCode>General</c:formatCode>
                <c:ptCount val="10"/>
                <c:pt idx="0">
                  <c:v>100</c:v>
                </c:pt>
                <c:pt idx="1">
                  <c:v>100</c:v>
                </c:pt>
                <c:pt idx="2">
                  <c:v>75</c:v>
                </c:pt>
                <c:pt idx="3">
                  <c:v>50</c:v>
                </c:pt>
                <c:pt idx="4">
                  <c:v>37.5</c:v>
                </c:pt>
                <c:pt idx="5">
                  <c:v>30</c:v>
                </c:pt>
                <c:pt idx="6">
                  <c:v>25</c:v>
                </c:pt>
                <c:pt idx="7">
                  <c:v>15.384615384615385</c:v>
                </c:pt>
                <c:pt idx="8">
                  <c:v>14.285714285714285</c:v>
                </c:pt>
                <c:pt idx="9">
                  <c:v>6.666666666666667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Feuil1!$D$8</c:f>
              <c:strCache>
                <c:ptCount val="1"/>
                <c:pt idx="0">
                  <c:v>WCCTM SAF</c:v>
                </c:pt>
              </c:strCache>
            </c:strRef>
          </c:tx>
          <c:cat>
            <c:numRef>
              <c:f>Feuil1!$E$6:$N$6</c:f>
              <c:numCache>
                <c:formatCode>General</c:formatCode>
                <c:ptCount val="10"/>
                <c:pt idx="0">
                  <c:v>0</c:v>
                </c:pt>
                <c:pt idx="1">
                  <c:v>0.08</c:v>
                </c:pt>
                <c:pt idx="2">
                  <c:v>0.16</c:v>
                </c:pt>
                <c:pt idx="3">
                  <c:v>0.24</c:v>
                </c:pt>
                <c:pt idx="4">
                  <c:v>0.32</c:v>
                </c:pt>
                <c:pt idx="5">
                  <c:v>0.4</c:v>
                </c:pt>
                <c:pt idx="6">
                  <c:v>0.48</c:v>
                </c:pt>
                <c:pt idx="7">
                  <c:v>0.56000000000000005</c:v>
                </c:pt>
                <c:pt idx="8">
                  <c:v>0.56000000000000005</c:v>
                </c:pt>
                <c:pt idx="9">
                  <c:v>0.64</c:v>
                </c:pt>
              </c:numCache>
            </c:numRef>
          </c:cat>
          <c:val>
            <c:numRef>
              <c:f>Feuil1!$E$8:$N$8</c:f>
              <c:numCache>
                <c:formatCode>General</c:formatCode>
                <c:ptCount val="10"/>
                <c:pt idx="0">
                  <c:v>100</c:v>
                </c:pt>
                <c:pt idx="1">
                  <c:v>80</c:v>
                </c:pt>
                <c:pt idx="2">
                  <c:v>62.5</c:v>
                </c:pt>
                <c:pt idx="3">
                  <c:v>40</c:v>
                </c:pt>
                <c:pt idx="4">
                  <c:v>33.333333333333329</c:v>
                </c:pt>
                <c:pt idx="5">
                  <c:v>28.571428571428569</c:v>
                </c:pt>
                <c:pt idx="6">
                  <c:v>22.222222222222221</c:v>
                </c:pt>
                <c:pt idx="7">
                  <c:v>10</c:v>
                </c:pt>
                <c:pt idx="8">
                  <c:v>7</c:v>
                </c:pt>
                <c:pt idx="9">
                  <c:v>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Feuil1!$D$10</c:f>
              <c:strCache>
                <c:ptCount val="1"/>
                <c:pt idx="0">
                  <c:v>ECTM Wormhole</c:v>
                </c:pt>
              </c:strCache>
            </c:strRef>
          </c:tx>
          <c:cat>
            <c:numRef>
              <c:f>Feuil1!$E$6:$N$6</c:f>
              <c:numCache>
                <c:formatCode>General</c:formatCode>
                <c:ptCount val="10"/>
                <c:pt idx="0">
                  <c:v>0</c:v>
                </c:pt>
                <c:pt idx="1">
                  <c:v>0.08</c:v>
                </c:pt>
                <c:pt idx="2">
                  <c:v>0.16</c:v>
                </c:pt>
                <c:pt idx="3">
                  <c:v>0.24</c:v>
                </c:pt>
                <c:pt idx="4">
                  <c:v>0.32</c:v>
                </c:pt>
                <c:pt idx="5">
                  <c:v>0.4</c:v>
                </c:pt>
                <c:pt idx="6">
                  <c:v>0.48</c:v>
                </c:pt>
                <c:pt idx="7">
                  <c:v>0.56000000000000005</c:v>
                </c:pt>
                <c:pt idx="8">
                  <c:v>0.56000000000000005</c:v>
                </c:pt>
                <c:pt idx="9">
                  <c:v>0.64</c:v>
                </c:pt>
              </c:numCache>
            </c:numRef>
          </c:cat>
          <c:val>
            <c:numRef>
              <c:f>Feuil1!$E$10:$N$10</c:f>
              <c:numCache>
                <c:formatCode>General</c:formatCode>
                <c:ptCount val="10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82</c:v>
                </c:pt>
                <c:pt idx="4">
                  <c:v>75</c:v>
                </c:pt>
                <c:pt idx="5">
                  <c:v>73</c:v>
                </c:pt>
                <c:pt idx="6">
                  <c:v>69</c:v>
                </c:pt>
                <c:pt idx="7">
                  <c:v>62</c:v>
                </c:pt>
                <c:pt idx="8">
                  <c:v>40</c:v>
                </c:pt>
                <c:pt idx="9">
                  <c:v>17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Feuil1!$D$11</c:f>
              <c:strCache>
                <c:ptCount val="1"/>
                <c:pt idx="0">
                  <c:v>WCCTM Wormhole</c:v>
                </c:pt>
              </c:strCache>
            </c:strRef>
          </c:tx>
          <c:cat>
            <c:numRef>
              <c:f>Feuil1!$E$6:$N$6</c:f>
              <c:numCache>
                <c:formatCode>General</c:formatCode>
                <c:ptCount val="10"/>
                <c:pt idx="0">
                  <c:v>0</c:v>
                </c:pt>
                <c:pt idx="1">
                  <c:v>0.08</c:v>
                </c:pt>
                <c:pt idx="2">
                  <c:v>0.16</c:v>
                </c:pt>
                <c:pt idx="3">
                  <c:v>0.24</c:v>
                </c:pt>
                <c:pt idx="4">
                  <c:v>0.32</c:v>
                </c:pt>
                <c:pt idx="5">
                  <c:v>0.4</c:v>
                </c:pt>
                <c:pt idx="6">
                  <c:v>0.48</c:v>
                </c:pt>
                <c:pt idx="7">
                  <c:v>0.56000000000000005</c:v>
                </c:pt>
                <c:pt idx="8">
                  <c:v>0.56000000000000005</c:v>
                </c:pt>
                <c:pt idx="9">
                  <c:v>0.64</c:v>
                </c:pt>
              </c:numCache>
            </c:numRef>
          </c:cat>
          <c:val>
            <c:numRef>
              <c:f>Feuil1!$E$11:$N$11</c:f>
              <c:numCache>
                <c:formatCode>General</c:formatCode>
                <c:ptCount val="10"/>
                <c:pt idx="0">
                  <c:v>100</c:v>
                </c:pt>
                <c:pt idx="1">
                  <c:v>100</c:v>
                </c:pt>
                <c:pt idx="2">
                  <c:v>80</c:v>
                </c:pt>
                <c:pt idx="3">
                  <c:v>73</c:v>
                </c:pt>
                <c:pt idx="4">
                  <c:v>71</c:v>
                </c:pt>
                <c:pt idx="5">
                  <c:v>69</c:v>
                </c:pt>
                <c:pt idx="6">
                  <c:v>66.666666666666657</c:v>
                </c:pt>
                <c:pt idx="7">
                  <c:v>60</c:v>
                </c:pt>
                <c:pt idx="8">
                  <c:v>33.333333333333329</c:v>
                </c:pt>
                <c:pt idx="9">
                  <c:v>15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8601088"/>
        <c:axId val="188603008"/>
      </c:lineChart>
      <c:catAx>
        <c:axId val="1886010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fr-FR" sz="1300" dirty="0" err="1"/>
                  <a:t>Processing</a:t>
                </a:r>
                <a:r>
                  <a:rPr lang="fr-FR" sz="1300" dirty="0"/>
                  <a:t> </a:t>
                </a:r>
                <a:r>
                  <a:rPr lang="fr-FR" sz="1300" dirty="0" err="1" smtClean="0"/>
                  <a:t>Element</a:t>
                </a:r>
                <a:r>
                  <a:rPr lang="fr-FR" sz="1300" dirty="0" smtClean="0"/>
                  <a:t> </a:t>
                </a:r>
                <a:r>
                  <a:rPr lang="fr-FR" sz="1300" dirty="0" err="1" smtClean="0"/>
                  <a:t>Utilization</a:t>
                </a:r>
                <a:r>
                  <a:rPr lang="fr-FR" sz="1300" dirty="0" smtClean="0"/>
                  <a:t> </a:t>
                </a:r>
                <a:endParaRPr lang="fr-FR" sz="1300" dirty="0"/>
              </a:p>
            </c:rich>
          </c:tx>
          <c:layout>
            <c:manualLayout>
              <c:xMode val="edge"/>
              <c:yMode val="edge"/>
              <c:x val="0.31118829060863734"/>
              <c:y val="0.89916341891767726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188603008"/>
        <c:crosses val="autoZero"/>
        <c:auto val="0"/>
        <c:lblAlgn val="ctr"/>
        <c:lblOffset val="100"/>
        <c:noMultiLvlLbl val="0"/>
      </c:catAx>
      <c:valAx>
        <c:axId val="188603008"/>
        <c:scaling>
          <c:orientation val="minMax"/>
          <c:max val="10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fr-FR" sz="1300" dirty="0" err="1"/>
                  <a:t>Schedulability</a:t>
                </a:r>
                <a:r>
                  <a:rPr lang="fr-FR" sz="1300" dirty="0"/>
                  <a:t> rate (%)</a:t>
                </a:r>
              </a:p>
            </c:rich>
          </c:tx>
          <c:layout>
            <c:manualLayout>
              <c:xMode val="edge"/>
              <c:yMode val="edge"/>
              <c:x val="2.0984368567615975E-2"/>
              <c:y val="0.2204457061141121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8860108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412447420307763"/>
          <c:y val="3.6925408071283153E-2"/>
          <c:w val="0.32877293146456643"/>
          <c:h val="0.23184041180613899"/>
        </c:manualLayout>
      </c:layout>
      <c:overlay val="0"/>
      <c:spPr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c:spPr>
      <c:txPr>
        <a:bodyPr/>
        <a:lstStyle/>
        <a:p>
          <a:pPr>
            <a:defRPr sz="1200" b="1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12700" cap="flat" cmpd="sng" algn="ctr">
      <a:solidFill>
        <a:srgbClr val="C00000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82946561635086"/>
          <c:y val="6.0990227665335649E-2"/>
          <c:w val="0.73406342565116156"/>
          <c:h val="0.82303736404016115"/>
        </c:manualLayout>
      </c:layout>
      <c:lineChart>
        <c:grouping val="standard"/>
        <c:varyColors val="0"/>
        <c:ser>
          <c:idx val="0"/>
          <c:order val="0"/>
          <c:tx>
            <c:strRef>
              <c:f>Feuil1!$A$7</c:f>
              <c:strCache>
                <c:ptCount val="1"/>
                <c:pt idx="0">
                  <c:v>ECTM SAF</c:v>
                </c:pt>
              </c:strCache>
            </c:strRef>
          </c:tx>
          <c:cat>
            <c:numRef>
              <c:f>Feuil1!$B$3:$I$3</c:f>
              <c:numCache>
                <c:formatCode>General</c:formatCode>
                <c:ptCount val="8"/>
                <c:pt idx="0">
                  <c:v>0.1</c:v>
                </c:pt>
                <c:pt idx="1">
                  <c:v>0.15</c:v>
                </c:pt>
                <c:pt idx="2">
                  <c:v>0.2</c:v>
                </c:pt>
                <c:pt idx="3">
                  <c:v>0.25</c:v>
                </c:pt>
                <c:pt idx="4">
                  <c:v>0.3</c:v>
                </c:pt>
                <c:pt idx="5">
                  <c:v>0.35</c:v>
                </c:pt>
                <c:pt idx="6">
                  <c:v>0.4</c:v>
                </c:pt>
                <c:pt idx="7">
                  <c:v>0.45</c:v>
                </c:pt>
              </c:numCache>
            </c:numRef>
          </c:cat>
          <c:val>
            <c:numRef>
              <c:f>Feuil1!$B$7:$I$7</c:f>
              <c:numCache>
                <c:formatCode>General</c:formatCode>
                <c:ptCount val="8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88.888888888888886</c:v>
                </c:pt>
                <c:pt idx="4">
                  <c:v>66.666666666666657</c:v>
                </c:pt>
                <c:pt idx="5">
                  <c:v>57.692307692307686</c:v>
                </c:pt>
                <c:pt idx="6">
                  <c:v>40</c:v>
                </c:pt>
                <c:pt idx="7">
                  <c:v>22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Feuil1!$A$5</c:f>
              <c:strCache>
                <c:ptCount val="1"/>
                <c:pt idx="0">
                  <c:v>WCCTM SAF</c:v>
                </c:pt>
              </c:strCache>
            </c:strRef>
          </c:tx>
          <c:marker>
            <c:spPr>
              <a:blipFill>
                <a:blip xmlns:r="http://schemas.openxmlformats.org/officeDocument/2006/relationships" r:embed="rId1"/>
                <a:tile tx="0" ty="0" sx="100000" sy="100000" flip="none" algn="tl"/>
              </a:blipFill>
            </c:spPr>
          </c:marker>
          <c:cat>
            <c:numRef>
              <c:f>Feuil1!$B$3:$I$3</c:f>
              <c:numCache>
                <c:formatCode>General</c:formatCode>
                <c:ptCount val="8"/>
                <c:pt idx="0">
                  <c:v>0.1</c:v>
                </c:pt>
                <c:pt idx="1">
                  <c:v>0.15</c:v>
                </c:pt>
                <c:pt idx="2">
                  <c:v>0.2</c:v>
                </c:pt>
                <c:pt idx="3">
                  <c:v>0.25</c:v>
                </c:pt>
                <c:pt idx="4">
                  <c:v>0.3</c:v>
                </c:pt>
                <c:pt idx="5">
                  <c:v>0.35</c:v>
                </c:pt>
                <c:pt idx="6">
                  <c:v>0.4</c:v>
                </c:pt>
                <c:pt idx="7">
                  <c:v>0.45</c:v>
                </c:pt>
              </c:numCache>
            </c:numRef>
          </c:cat>
          <c:val>
            <c:numRef>
              <c:f>Feuil1!$B$5:$I$5</c:f>
              <c:numCache>
                <c:formatCode>General</c:formatCode>
                <c:ptCount val="8"/>
                <c:pt idx="0">
                  <c:v>100</c:v>
                </c:pt>
                <c:pt idx="1">
                  <c:v>100</c:v>
                </c:pt>
                <c:pt idx="2">
                  <c:v>29.787234042553191</c:v>
                </c:pt>
                <c:pt idx="3">
                  <c:v>25</c:v>
                </c:pt>
                <c:pt idx="4">
                  <c:v>23.52941176470588</c:v>
                </c:pt>
                <c:pt idx="5">
                  <c:v>20.754716981132077</c:v>
                </c:pt>
                <c:pt idx="6">
                  <c:v>18.867924528301888</c:v>
                </c:pt>
                <c:pt idx="7">
                  <c:v>17.777777777777779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Feuil1!$A$8</c:f>
              <c:strCache>
                <c:ptCount val="1"/>
                <c:pt idx="0">
                  <c:v>ECTM Wormhole</c:v>
                </c:pt>
              </c:strCache>
            </c:strRef>
          </c:tx>
          <c:cat>
            <c:numRef>
              <c:f>Feuil1!$B$3:$I$3</c:f>
              <c:numCache>
                <c:formatCode>General</c:formatCode>
                <c:ptCount val="8"/>
                <c:pt idx="0">
                  <c:v>0.1</c:v>
                </c:pt>
                <c:pt idx="1">
                  <c:v>0.15</c:v>
                </c:pt>
                <c:pt idx="2">
                  <c:v>0.2</c:v>
                </c:pt>
                <c:pt idx="3">
                  <c:v>0.25</c:v>
                </c:pt>
                <c:pt idx="4">
                  <c:v>0.3</c:v>
                </c:pt>
                <c:pt idx="5">
                  <c:v>0.35</c:v>
                </c:pt>
                <c:pt idx="6">
                  <c:v>0.4</c:v>
                </c:pt>
                <c:pt idx="7">
                  <c:v>0.45</c:v>
                </c:pt>
              </c:numCache>
            </c:numRef>
          </c:cat>
          <c:val>
            <c:numRef>
              <c:f>Feuil1!$B$8:$I$8</c:f>
              <c:numCache>
                <c:formatCode>General</c:formatCode>
                <c:ptCount val="8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88</c:v>
                </c:pt>
                <c:pt idx="7">
                  <c:v>35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Feuil1!$A$6</c:f>
              <c:strCache>
                <c:ptCount val="1"/>
                <c:pt idx="0">
                  <c:v>WCCTM Wormhole </c:v>
                </c:pt>
              </c:strCache>
            </c:strRef>
          </c:tx>
          <c:cat>
            <c:numRef>
              <c:f>Feuil1!$B$3:$I$3</c:f>
              <c:numCache>
                <c:formatCode>General</c:formatCode>
                <c:ptCount val="8"/>
                <c:pt idx="0">
                  <c:v>0.1</c:v>
                </c:pt>
                <c:pt idx="1">
                  <c:v>0.15</c:v>
                </c:pt>
                <c:pt idx="2">
                  <c:v>0.2</c:v>
                </c:pt>
                <c:pt idx="3">
                  <c:v>0.25</c:v>
                </c:pt>
                <c:pt idx="4">
                  <c:v>0.3</c:v>
                </c:pt>
                <c:pt idx="5">
                  <c:v>0.35</c:v>
                </c:pt>
                <c:pt idx="6">
                  <c:v>0.4</c:v>
                </c:pt>
                <c:pt idx="7">
                  <c:v>0.45</c:v>
                </c:pt>
              </c:numCache>
            </c:numRef>
          </c:cat>
          <c:val>
            <c:numRef>
              <c:f>Feuil1!$B$6:$I$6</c:f>
              <c:numCache>
                <c:formatCode>General</c:formatCode>
                <c:ptCount val="8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92.307692307692307</c:v>
                </c:pt>
                <c:pt idx="6">
                  <c:v>77</c:v>
                </c:pt>
                <c:pt idx="7">
                  <c:v>31.372549019607842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9760640"/>
        <c:axId val="189762560"/>
      </c:lineChart>
      <c:catAx>
        <c:axId val="1897606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300"/>
                </a:pPr>
                <a:r>
                  <a:rPr lang="fr-FR" sz="1300" dirty="0" err="1"/>
                  <a:t>Processing</a:t>
                </a:r>
                <a:r>
                  <a:rPr lang="fr-FR" sz="1300" dirty="0"/>
                  <a:t> </a:t>
                </a:r>
                <a:r>
                  <a:rPr lang="fr-FR" sz="1300" dirty="0" err="1"/>
                  <a:t>Element</a:t>
                </a:r>
                <a:r>
                  <a:rPr lang="fr-FR" sz="1300" dirty="0"/>
                  <a:t> </a:t>
                </a:r>
                <a:r>
                  <a:rPr lang="fr-FR" sz="1300" dirty="0" err="1" smtClean="0"/>
                  <a:t>Utilization</a:t>
                </a:r>
                <a:endParaRPr lang="fr-FR" sz="1300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89762560"/>
        <c:crosses val="autoZero"/>
        <c:auto val="1"/>
        <c:lblAlgn val="ctr"/>
        <c:lblOffset val="100"/>
        <c:noMultiLvlLbl val="0"/>
      </c:catAx>
      <c:valAx>
        <c:axId val="18976256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</a:ln>
            <a:effectLst/>
          </c:spPr>
        </c:majorGridlines>
        <c:title>
          <c:tx>
            <c:rich>
              <a:bodyPr/>
              <a:lstStyle/>
              <a:p>
                <a:pPr>
                  <a:defRPr sz="1300"/>
                </a:pPr>
                <a:r>
                  <a:rPr lang="fr-FR" sz="1300"/>
                  <a:t>Schedulability Rate (%)</a:t>
                </a:r>
              </a:p>
            </c:rich>
          </c:tx>
          <c:layout>
            <c:manualLayout>
              <c:xMode val="edge"/>
              <c:yMode val="edge"/>
              <c:x val="2.1526206887374919E-2"/>
              <c:y val="0.2583672620253523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897606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354797610176705"/>
          <c:y val="1.7252984962455155E-3"/>
          <c:w val="0.24448634101554184"/>
          <c:h val="0.25152406813186329"/>
        </c:manualLayout>
      </c:layout>
      <c:overlay val="0"/>
      <c:spPr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c:spPr>
      <c:txPr>
        <a:bodyPr/>
        <a:lstStyle/>
        <a:p>
          <a:pPr>
            <a:defRPr sz="1100" b="1"/>
          </a:pPr>
          <a:endParaRPr lang="fr-FR"/>
        </a:p>
      </c:txPr>
    </c:legend>
    <c:plotVisOnly val="1"/>
    <c:dispBlanksAs val="gap"/>
    <c:showDLblsOverMax val="0"/>
  </c:chart>
  <c:spPr>
    <a:solidFill>
      <a:schemeClr val="lt1"/>
    </a:solidFill>
    <a:ln w="6350" cap="flat" cmpd="sng" algn="ctr">
      <a:solidFill>
        <a:srgbClr val="C00000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fr-FR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798572310530896"/>
          <c:y val="0.12457527867274008"/>
          <c:w val="0.78081268044760144"/>
          <c:h val="0.68186636669999634"/>
        </c:manualLayout>
      </c:layout>
      <c:lineChart>
        <c:grouping val="standard"/>
        <c:varyColors val="0"/>
        <c:ser>
          <c:idx val="1"/>
          <c:order val="0"/>
          <c:tx>
            <c:strRef>
              <c:f>Feuil1!$B$6</c:f>
              <c:strCache>
                <c:ptCount val="1"/>
                <c:pt idx="0">
                  <c:v>WCCTM</c:v>
                </c:pt>
              </c:strCache>
            </c:strRef>
          </c:tx>
          <c:cat>
            <c:numRef>
              <c:f>Feuil1!$C$4:$J$4</c:f>
              <c:numCache>
                <c:formatCode>General</c:formatCode>
                <c:ptCount val="8"/>
                <c:pt idx="0">
                  <c:v>15</c:v>
                </c:pt>
                <c:pt idx="1">
                  <c:v>30</c:v>
                </c:pt>
                <c:pt idx="2">
                  <c:v>45</c:v>
                </c:pt>
                <c:pt idx="3">
                  <c:v>60</c:v>
                </c:pt>
                <c:pt idx="4">
                  <c:v>75</c:v>
                </c:pt>
                <c:pt idx="5">
                  <c:v>90</c:v>
                </c:pt>
                <c:pt idx="6">
                  <c:v>105</c:v>
                </c:pt>
                <c:pt idx="7">
                  <c:v>120</c:v>
                </c:pt>
              </c:numCache>
            </c:numRef>
          </c:cat>
          <c:val>
            <c:numRef>
              <c:f>Feuil1!$C$6:$J$6</c:f>
              <c:numCache>
                <c:formatCode>General</c:formatCode>
                <c:ptCount val="8"/>
                <c:pt idx="0">
                  <c:v>1.02</c:v>
                </c:pt>
                <c:pt idx="1">
                  <c:v>1.36</c:v>
                </c:pt>
                <c:pt idx="2">
                  <c:v>1.62</c:v>
                </c:pt>
                <c:pt idx="3">
                  <c:v>1.96</c:v>
                </c:pt>
                <c:pt idx="4">
                  <c:v>2.15</c:v>
                </c:pt>
                <c:pt idx="5">
                  <c:v>2.25</c:v>
                </c:pt>
                <c:pt idx="6">
                  <c:v>2.36</c:v>
                </c:pt>
                <c:pt idx="7">
                  <c:v>2.96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Feuil1!$B$8</c:f>
              <c:strCache>
                <c:ptCount val="1"/>
                <c:pt idx="0">
                  <c:v>ECTM SAF </c:v>
                </c:pt>
              </c:strCache>
            </c:strRef>
          </c:tx>
          <c:cat>
            <c:numRef>
              <c:f>Feuil1!$C$4:$J$4</c:f>
              <c:numCache>
                <c:formatCode>General</c:formatCode>
                <c:ptCount val="8"/>
                <c:pt idx="0">
                  <c:v>15</c:v>
                </c:pt>
                <c:pt idx="1">
                  <c:v>30</c:v>
                </c:pt>
                <c:pt idx="2">
                  <c:v>45</c:v>
                </c:pt>
                <c:pt idx="3">
                  <c:v>60</c:v>
                </c:pt>
                <c:pt idx="4">
                  <c:v>75</c:v>
                </c:pt>
                <c:pt idx="5">
                  <c:v>90</c:v>
                </c:pt>
                <c:pt idx="6">
                  <c:v>105</c:v>
                </c:pt>
                <c:pt idx="7">
                  <c:v>120</c:v>
                </c:pt>
              </c:numCache>
            </c:numRef>
          </c:cat>
          <c:val>
            <c:numRef>
              <c:f>Feuil1!$C$8:$J$8</c:f>
              <c:numCache>
                <c:formatCode>General</c:formatCode>
                <c:ptCount val="8"/>
                <c:pt idx="0">
                  <c:v>1.31</c:v>
                </c:pt>
                <c:pt idx="1">
                  <c:v>1.5</c:v>
                </c:pt>
                <c:pt idx="2">
                  <c:v>1.75</c:v>
                </c:pt>
                <c:pt idx="3">
                  <c:v>2.0499999999999998</c:v>
                </c:pt>
                <c:pt idx="4">
                  <c:v>2.3199999999999998</c:v>
                </c:pt>
                <c:pt idx="5">
                  <c:v>2.58</c:v>
                </c:pt>
                <c:pt idx="6">
                  <c:v>2.86</c:v>
                </c:pt>
                <c:pt idx="7">
                  <c:v>3.79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Feuil1!$B$10</c:f>
              <c:strCache>
                <c:ptCount val="1"/>
                <c:pt idx="0">
                  <c:v>ECTM Wormhole (2 flits)</c:v>
                </c:pt>
              </c:strCache>
            </c:strRef>
          </c:tx>
          <c:cat>
            <c:numRef>
              <c:f>Feuil1!$C$4:$J$4</c:f>
              <c:numCache>
                <c:formatCode>General</c:formatCode>
                <c:ptCount val="8"/>
                <c:pt idx="0">
                  <c:v>15</c:v>
                </c:pt>
                <c:pt idx="1">
                  <c:v>30</c:v>
                </c:pt>
                <c:pt idx="2">
                  <c:v>45</c:v>
                </c:pt>
                <c:pt idx="3">
                  <c:v>60</c:v>
                </c:pt>
                <c:pt idx="4">
                  <c:v>75</c:v>
                </c:pt>
                <c:pt idx="5">
                  <c:v>90</c:v>
                </c:pt>
                <c:pt idx="6">
                  <c:v>105</c:v>
                </c:pt>
                <c:pt idx="7">
                  <c:v>120</c:v>
                </c:pt>
              </c:numCache>
            </c:numRef>
          </c:cat>
          <c:val>
            <c:numRef>
              <c:f>Feuil1!$C$10:$J$10</c:f>
              <c:numCache>
                <c:formatCode>General</c:formatCode>
                <c:ptCount val="8"/>
                <c:pt idx="0">
                  <c:v>1.36</c:v>
                </c:pt>
                <c:pt idx="1">
                  <c:v>1.85</c:v>
                </c:pt>
                <c:pt idx="2">
                  <c:v>2.2599999999999998</c:v>
                </c:pt>
                <c:pt idx="3">
                  <c:v>2.6</c:v>
                </c:pt>
                <c:pt idx="4">
                  <c:v>2.96</c:v>
                </c:pt>
                <c:pt idx="5">
                  <c:v>3.45</c:v>
                </c:pt>
                <c:pt idx="6">
                  <c:v>5.2</c:v>
                </c:pt>
                <c:pt idx="7">
                  <c:v>6.82</c:v>
                </c:pt>
              </c:numCache>
            </c:numRef>
          </c:val>
          <c:smooth val="0"/>
        </c:ser>
        <c:ser>
          <c:idx val="6"/>
          <c:order val="3"/>
          <c:tx>
            <c:strRef>
              <c:f>Feuil1!$B$12</c:f>
              <c:strCache>
                <c:ptCount val="1"/>
                <c:pt idx="0">
                  <c:v>ECTM Wormhole (3flits)</c:v>
                </c:pt>
              </c:strCache>
            </c:strRef>
          </c:tx>
          <c:cat>
            <c:numRef>
              <c:f>Feuil1!$C$4:$J$4</c:f>
              <c:numCache>
                <c:formatCode>General</c:formatCode>
                <c:ptCount val="8"/>
                <c:pt idx="0">
                  <c:v>15</c:v>
                </c:pt>
                <c:pt idx="1">
                  <c:v>30</c:v>
                </c:pt>
                <c:pt idx="2">
                  <c:v>45</c:v>
                </c:pt>
                <c:pt idx="3">
                  <c:v>60</c:v>
                </c:pt>
                <c:pt idx="4">
                  <c:v>75</c:v>
                </c:pt>
                <c:pt idx="5">
                  <c:v>90</c:v>
                </c:pt>
                <c:pt idx="6">
                  <c:v>105</c:v>
                </c:pt>
                <c:pt idx="7">
                  <c:v>120</c:v>
                </c:pt>
              </c:numCache>
            </c:numRef>
          </c:cat>
          <c:val>
            <c:numRef>
              <c:f>Feuil1!$C$12:$J$12</c:f>
              <c:numCache>
                <c:formatCode>General</c:formatCode>
                <c:ptCount val="8"/>
                <c:pt idx="0">
                  <c:v>1.55</c:v>
                </c:pt>
                <c:pt idx="1">
                  <c:v>2.11</c:v>
                </c:pt>
                <c:pt idx="2">
                  <c:v>2.48</c:v>
                </c:pt>
                <c:pt idx="3">
                  <c:v>3.3</c:v>
                </c:pt>
                <c:pt idx="4">
                  <c:v>4.21</c:v>
                </c:pt>
                <c:pt idx="5">
                  <c:v>5.12</c:v>
                </c:pt>
                <c:pt idx="6">
                  <c:v>6.7</c:v>
                </c:pt>
                <c:pt idx="7">
                  <c:v>8.1300000000000008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9860096"/>
        <c:axId val="189866368"/>
      </c:lineChart>
      <c:catAx>
        <c:axId val="1898600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fr-FR" sz="1400" b="1" dirty="0" err="1"/>
                  <a:t>Number</a:t>
                </a:r>
                <a:r>
                  <a:rPr lang="fr-FR" sz="1400" b="1" dirty="0"/>
                  <a:t> of flow</a:t>
                </a:r>
              </a:p>
            </c:rich>
          </c:tx>
          <c:layout>
            <c:manualLayout>
              <c:xMode val="edge"/>
              <c:yMode val="edge"/>
              <c:x val="0.40489259983771142"/>
              <c:y val="0.89767977169203417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189866368"/>
        <c:crosses val="autoZero"/>
        <c:auto val="1"/>
        <c:lblAlgn val="ctr"/>
        <c:lblOffset val="100"/>
        <c:noMultiLvlLbl val="0"/>
      </c:catAx>
      <c:valAx>
        <c:axId val="18986636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 noProof="0" dirty="0" smtClean="0"/>
                  <a:t>Computation Time</a:t>
                </a:r>
                <a:r>
                  <a:rPr lang="fr-FR" sz="1400" dirty="0" smtClean="0"/>
                  <a:t> </a:t>
                </a:r>
                <a:r>
                  <a:rPr lang="fr-FR" sz="1400" dirty="0"/>
                  <a:t>(s)</a:t>
                </a:r>
              </a:p>
            </c:rich>
          </c:tx>
          <c:layout>
            <c:manualLayout>
              <c:xMode val="edge"/>
              <c:yMode val="edge"/>
              <c:x val="3.4907232529718918E-2"/>
              <c:y val="0.2677834903264716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89860096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000" b="1"/>
            </a:pPr>
            <a:endParaRPr lang="fr-FR"/>
          </a:p>
        </c:txPr>
      </c:legendEntry>
      <c:legendEntry>
        <c:idx val="1"/>
        <c:txPr>
          <a:bodyPr/>
          <a:lstStyle/>
          <a:p>
            <a:pPr>
              <a:defRPr sz="1000" b="1"/>
            </a:pPr>
            <a:endParaRPr lang="fr-FR"/>
          </a:p>
        </c:txPr>
      </c:legendEntry>
      <c:legendEntry>
        <c:idx val="2"/>
        <c:txPr>
          <a:bodyPr/>
          <a:lstStyle/>
          <a:p>
            <a:pPr>
              <a:defRPr sz="1000" b="1"/>
            </a:pPr>
            <a:endParaRPr lang="fr-FR"/>
          </a:p>
        </c:txPr>
      </c:legendEntry>
      <c:legendEntry>
        <c:idx val="3"/>
        <c:txPr>
          <a:bodyPr/>
          <a:lstStyle/>
          <a:p>
            <a:pPr>
              <a:defRPr sz="1000" b="1"/>
            </a:pPr>
            <a:endParaRPr lang="fr-FR"/>
          </a:p>
        </c:txPr>
      </c:legendEntry>
      <c:layout>
        <c:manualLayout>
          <c:xMode val="edge"/>
          <c:yMode val="edge"/>
          <c:x val="0.17348177909908744"/>
          <c:y val="0.16418864339147501"/>
          <c:w val="0.3412133180701441"/>
          <c:h val="0.20683378930118876"/>
        </c:manualLayout>
      </c:layout>
      <c:overlay val="0"/>
      <c:spPr>
        <a:solidFill>
          <a:schemeClr val="bg1"/>
        </a:solidFill>
        <a:ln w="28575">
          <a:solidFill>
            <a:schemeClr val="tx1"/>
          </a:solidFill>
        </a:ln>
      </c:spPr>
      <c:txPr>
        <a:bodyPr/>
        <a:lstStyle/>
        <a:p>
          <a:pPr>
            <a:defRPr sz="400" b="1"/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>
      <a:solidFill>
        <a:srgbClr val="C00000"/>
      </a:solidFill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F740C6-12A9-44DE-9A1E-5495DED18484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AE933C-5AD0-40D1-BC48-70883FB266E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074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E933C-5AD0-40D1-BC48-70883FB266E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0811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/>
            <a:r>
              <a:rPr lang="en-US" b="1" dirty="0" smtClean="0">
                <a:solidFill>
                  <a:schemeClr val="tx2"/>
                </a:solidFill>
              </a:rPr>
              <a:t>Rule 3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Each flow of the architectural model will be replaced by a set of </a:t>
            </a:r>
            <a:r>
              <a:rPr lang="en-US" dirty="0" err="1" smtClean="0"/>
              <a:t>nb</a:t>
            </a:r>
            <a:r>
              <a:rPr lang="en-US" dirty="0" smtClean="0"/>
              <a:t> tasks.  </a:t>
            </a:r>
          </a:p>
          <a:p>
            <a:pPr marL="742950" lvl="1" indent="-285750"/>
            <a:r>
              <a:rPr lang="en-US" dirty="0" err="1" smtClean="0"/>
              <a:t>nb</a:t>
            </a:r>
            <a:r>
              <a:rPr lang="en-US" dirty="0" smtClean="0"/>
              <a:t> :number of links used by the flow.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So</a:t>
            </a:r>
            <a:r>
              <a:rPr lang="en-US" baseline="0" dirty="0" smtClean="0"/>
              <a:t> </a:t>
            </a:r>
            <a:r>
              <a:rPr lang="en-US" dirty="0" err="1" smtClean="0"/>
              <a:t>NoW</a:t>
            </a:r>
            <a:r>
              <a:rPr lang="en-US" dirty="0" smtClean="0"/>
              <a:t> after applying all</a:t>
            </a:r>
            <a:r>
              <a:rPr lang="en-US" baseline="0" dirty="0" smtClean="0"/>
              <a:t> </a:t>
            </a:r>
            <a:r>
              <a:rPr lang="en-US" dirty="0" smtClean="0"/>
              <a:t>rules of ECTM , we apply simulation to the analysis model with list scheduling algorithm in order to decide about</a:t>
            </a:r>
            <a:r>
              <a:rPr lang="en-US" baseline="0" dirty="0" smtClean="0"/>
              <a:t> the </a:t>
            </a:r>
            <a:r>
              <a:rPr lang="en-US" baseline="0" dirty="0" err="1" smtClean="0"/>
              <a:t>schedulability</a:t>
            </a:r>
            <a:r>
              <a:rPr lang="en-US" baseline="0" dirty="0" smtClean="0"/>
              <a:t> of the system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E933C-5AD0-40D1-BC48-70883FB266E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3153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Now we will see the transformations rules for wormhole Network on chip </a:t>
            </a:r>
          </a:p>
          <a:p>
            <a:endParaRPr lang="en-US" dirty="0" smtClean="0"/>
          </a:p>
          <a:p>
            <a:r>
              <a:rPr lang="en-US" dirty="0" smtClean="0"/>
              <a:t>So at first, how the packet is transferred in wormhole </a:t>
            </a:r>
            <a:r>
              <a:rPr lang="en-US" dirty="0" err="1" smtClean="0"/>
              <a:t>NoC</a:t>
            </a:r>
            <a:r>
              <a:rPr lang="en-US" dirty="0" smtClean="0"/>
              <a:t> ? </a:t>
            </a:r>
          </a:p>
          <a:p>
            <a:endParaRPr lang="en-US" dirty="0" smtClean="0"/>
          </a:p>
          <a:p>
            <a:r>
              <a:rPr lang="en-US" dirty="0" smtClean="0"/>
              <a:t>Considering</a:t>
            </a:r>
            <a:r>
              <a:rPr lang="en-US" baseline="0" dirty="0" smtClean="0"/>
              <a:t> Wormhole Switching Mode, the packet is divided into a number of fixed flit size then it will be transferred in </a:t>
            </a:r>
            <a:r>
              <a:rPr lang="en-US" baseline="0" dirty="0" err="1" smtClean="0"/>
              <a:t>pipelin</a:t>
            </a:r>
            <a:r>
              <a:rPr lang="en-US" baseline="0" dirty="0" smtClean="0"/>
              <a:t> way. Then the packet can span over multiple routers. 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For that  ECTM applies the following </a:t>
            </a:r>
            <a:r>
              <a:rPr lang="en-US" baseline="0" dirty="0" err="1" smtClean="0"/>
              <a:t>reules</a:t>
            </a:r>
            <a:r>
              <a:rPr lang="en-US" baseline="0" dirty="0" smtClean="0"/>
              <a:t> : </a:t>
            </a:r>
          </a:p>
          <a:p>
            <a:r>
              <a:rPr lang="en-US" baseline="0" dirty="0" smtClean="0"/>
              <a:t>We keep the same rules for the first and the second rules.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Rules 3 is different than the third rule considered for SAF </a:t>
            </a:r>
            <a:r>
              <a:rPr lang="en-US" baseline="0" dirty="0" err="1" smtClean="0"/>
              <a:t>NoC</a:t>
            </a:r>
            <a:r>
              <a:rPr lang="en-US" baseline="0" dirty="0" smtClean="0"/>
              <a:t>  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E933C-5AD0-40D1-BC48-70883FB266E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0589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Now we move to the implementation and evaluation part. 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E933C-5AD0-40D1-BC48-70883FB266E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793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order to perform evaluation of our approach, we have implemented our communication model into a real time scheduling simulator called Cheddar.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the evaluation, we have evaluated the accuracy and the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scalabilty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ECTM.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those evaluation, we compared ECTM with WCCTM.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WCCTM is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noc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communication model based on worst case communication time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analyisi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for network on chip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Scheduling analysis in those evaluation are performed with the algorithm HLFET 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perform these evaluations, we have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implemented our communication models into a real-time scheduling simulator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called Cheddar [20]. Then, with a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rst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experiment, we evaluate the accuracy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ECTM and WCCTM. A second experiment evaluates the scalability of our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approach.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E933C-5AD0-40D1-BC48-70883FB266E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2573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purpose of this evaluation is to make a comparative study between the two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ECTM and WCCTM models in terms of accuracy.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do so, we evaluate the rate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schedulable task sets found as schedulable by ECTM and WCCTM models.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this evaluation we generate randomly 100 sets of dependent …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 an One-To-One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trac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pattern, the destination node and the source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node are selected randomly using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UUniFast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this figure we present the rate of schedulable task in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fonction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the processing element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utillization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 can see from this figure that ECTM is more accurate than WCCTM.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wormhole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NoC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ECTM is more accurate than  WCCTM with 100% 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E933C-5AD0-40D1-BC48-70883FB266E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5940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Commentaire</a:t>
            </a:r>
            <a:r>
              <a:rPr lang="en-US" dirty="0" smtClean="0"/>
              <a:t> </a:t>
            </a:r>
            <a:r>
              <a:rPr lang="en-US" dirty="0" err="1" smtClean="0"/>
              <a:t>oralement</a:t>
            </a:r>
            <a:r>
              <a:rPr lang="en-US" dirty="0" smtClean="0"/>
              <a:t> pour WCCTM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dans</a:t>
            </a:r>
            <a:r>
              <a:rPr lang="en-US" baseline="0" dirty="0" smtClean="0"/>
              <a:t> le </a:t>
            </a:r>
            <a:r>
              <a:rPr lang="en-US" baseline="0" dirty="0" err="1" smtClean="0"/>
              <a:t>cas</a:t>
            </a:r>
            <a:r>
              <a:rPr lang="en-US" baseline="0" dirty="0" smtClean="0"/>
              <a:t> All-to-one </a:t>
            </a:r>
            <a:r>
              <a:rPr lang="en-US" baseline="0" dirty="0" smtClean="0">
                <a:sym typeface="Wingdings" panose="05000000000000000000" pitchFamily="2" charset="2"/>
              </a:rPr>
              <a:t> </a:t>
            </a:r>
            <a:r>
              <a:rPr lang="en-US" baseline="0" dirty="0" err="1" smtClean="0">
                <a:sym typeface="Wingdings" panose="05000000000000000000" pitchFamily="2" charset="2"/>
              </a:rPr>
              <a:t>bcp</a:t>
            </a:r>
            <a:r>
              <a:rPr lang="en-US" baseline="0" dirty="0" smtClean="0">
                <a:sym typeface="Wingdings" panose="05000000000000000000" pitchFamily="2" charset="2"/>
              </a:rPr>
              <a:t> </a:t>
            </a:r>
            <a:r>
              <a:rPr lang="en-US" baseline="0" dirty="0" err="1" smtClean="0">
                <a:sym typeface="Wingdings" panose="05000000000000000000" pitchFamily="2" charset="2"/>
              </a:rPr>
              <a:t>d’interference</a:t>
            </a:r>
            <a:r>
              <a:rPr lang="en-US" baseline="0" dirty="0" smtClean="0">
                <a:sym typeface="Wingdings" panose="05000000000000000000" pitchFamily="2" charset="2"/>
              </a:rPr>
              <a:t> </a:t>
            </a:r>
            <a:endParaRPr lang="en-US" baseline="0" dirty="0" smtClean="0">
              <a:sym typeface="Wingdings" panose="05000000000000000000" pitchFamily="2" charset="2"/>
            </a:endParaRPr>
          </a:p>
          <a:p>
            <a:endParaRPr lang="en-US" baseline="0" dirty="0" smtClean="0">
              <a:sym typeface="Wingdings" panose="05000000000000000000" pitchFamily="2" charset="2"/>
            </a:endParaRPr>
          </a:p>
          <a:p>
            <a:r>
              <a:rPr lang="en-US" baseline="0" dirty="0" smtClean="0">
                <a:sym typeface="Wingdings" panose="05000000000000000000" pitchFamily="2" charset="2"/>
              </a:rPr>
              <a:t>In this evaluation we keep the same configuration of the last evaluation. </a:t>
            </a:r>
          </a:p>
          <a:p>
            <a:r>
              <a:rPr lang="en-US" baseline="0" dirty="0" smtClean="0">
                <a:sym typeface="Wingdings" panose="05000000000000000000" pitchFamily="2" charset="2"/>
              </a:rPr>
              <a:t>The only difference is the traffic pattern. </a:t>
            </a:r>
          </a:p>
          <a:p>
            <a:endParaRPr lang="en-US" baseline="0" dirty="0" smtClean="0">
              <a:sym typeface="Wingdings" panose="05000000000000000000" pitchFamily="2" charset="2"/>
            </a:endParaRPr>
          </a:p>
          <a:p>
            <a:r>
              <a:rPr lang="en-US" baseline="0" dirty="0" smtClean="0">
                <a:sym typeface="Wingdings" panose="05000000000000000000" pitchFamily="2" charset="2"/>
              </a:rPr>
              <a:t>In this evaluation, we use all-to-one traffic patterns</a:t>
            </a:r>
          </a:p>
          <a:p>
            <a:endParaRPr lang="en-US" baseline="0" dirty="0" smtClean="0">
              <a:sym typeface="Wingdings" panose="05000000000000000000" pitchFamily="2" charset="2"/>
            </a:endParaRPr>
          </a:p>
          <a:p>
            <a:r>
              <a:rPr lang="en-US" baseline="0" dirty="0" smtClean="0">
                <a:sym typeface="Wingdings" panose="05000000000000000000" pitchFamily="2" charset="2"/>
              </a:rPr>
              <a:t>In all to one  traffic pattern, several messages from different sources will be </a:t>
            </a:r>
            <a:r>
              <a:rPr lang="en-US" baseline="0" dirty="0" err="1" smtClean="0">
                <a:sym typeface="Wingdings" panose="05000000000000000000" pitchFamily="2" charset="2"/>
              </a:rPr>
              <a:t>transferres</a:t>
            </a:r>
            <a:r>
              <a:rPr lang="en-US" baseline="0" dirty="0" smtClean="0">
                <a:sym typeface="Wingdings" panose="05000000000000000000" pitchFamily="2" charset="2"/>
              </a:rPr>
              <a:t> to same destination which lead important </a:t>
            </a:r>
            <a:r>
              <a:rPr lang="en-US" baseline="0" dirty="0" err="1" smtClean="0">
                <a:sym typeface="Wingdings" panose="05000000000000000000" pitchFamily="2" charset="2"/>
              </a:rPr>
              <a:t>interfeerences</a:t>
            </a:r>
            <a:r>
              <a:rPr lang="en-US" baseline="0" dirty="0" smtClean="0">
                <a:sym typeface="Wingdings" panose="05000000000000000000" pitchFamily="2" charset="2"/>
              </a:rPr>
              <a:t> and consequently important communication delays. </a:t>
            </a:r>
          </a:p>
          <a:p>
            <a:endParaRPr lang="en-US" baseline="0" dirty="0" smtClean="0">
              <a:sym typeface="Wingdings" panose="05000000000000000000" pitchFamily="2" charset="2"/>
            </a:endParaRPr>
          </a:p>
          <a:p>
            <a:r>
              <a:rPr lang="en-US" baseline="0" dirty="0" smtClean="0">
                <a:sym typeface="Wingdings" panose="05000000000000000000" pitchFamily="2" charset="2"/>
              </a:rPr>
              <a:t>In this figure, we present    the </a:t>
            </a:r>
            <a:r>
              <a:rPr lang="en-US" baseline="0" dirty="0" err="1" smtClean="0">
                <a:sym typeface="Wingdings" panose="05000000000000000000" pitchFamily="2" charset="2"/>
              </a:rPr>
              <a:t>schedulability</a:t>
            </a:r>
            <a:r>
              <a:rPr lang="en-US" baseline="0" dirty="0" smtClean="0">
                <a:sym typeface="Wingdings" panose="05000000000000000000" pitchFamily="2" charset="2"/>
              </a:rPr>
              <a:t> rate of considered tasks in </a:t>
            </a:r>
            <a:r>
              <a:rPr lang="en-US" baseline="0" dirty="0" err="1" smtClean="0">
                <a:sym typeface="Wingdings" panose="05000000000000000000" pitchFamily="2" charset="2"/>
              </a:rPr>
              <a:t>fonction</a:t>
            </a:r>
            <a:r>
              <a:rPr lang="en-US" baseline="0" dirty="0" smtClean="0">
                <a:sym typeface="Wingdings" panose="05000000000000000000" pitchFamily="2" charset="2"/>
              </a:rPr>
              <a:t> of </a:t>
            </a:r>
            <a:r>
              <a:rPr lang="en-US" baseline="0" dirty="0" err="1" smtClean="0">
                <a:sym typeface="Wingdings" panose="05000000000000000000" pitchFamily="2" charset="2"/>
              </a:rPr>
              <a:t>pe</a:t>
            </a:r>
            <a:r>
              <a:rPr lang="en-US" baseline="0" dirty="0" smtClean="0">
                <a:sym typeface="Wingdings" panose="05000000000000000000" pitchFamily="2" charset="2"/>
              </a:rPr>
              <a:t> utilization. </a:t>
            </a:r>
          </a:p>
          <a:p>
            <a:endParaRPr lang="en-US" baseline="0" dirty="0" smtClean="0">
              <a:sym typeface="Wingdings" panose="05000000000000000000" pitchFamily="2" charset="2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Fig presents the same results than the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 panose="05000000000000000000" pitchFamily="2" charset="2"/>
              </a:rPr>
              <a:t> last evaluation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  <a:sym typeface="Wingdings" panose="05000000000000000000" pitchFamily="2" charset="2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 panose="05000000000000000000" pitchFamily="2" charset="2"/>
              </a:rPr>
              <a:t>ECTM is more accurate </a:t>
            </a:r>
          </a:p>
          <a:p>
            <a:r>
              <a:rPr lang="en-US" baseline="0" dirty="0" smtClean="0">
                <a:sym typeface="Wingdings" panose="05000000000000000000" pitchFamily="2" charset="2"/>
              </a:rPr>
              <a:t>This figure show 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E933C-5AD0-40D1-BC48-70883FB266E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6632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Now, we move to the scalability evaluation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 in order to evaluate the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scalablity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our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approcache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mesured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computation time of WCCTM and ECTM transformation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 keep the same configuration of last evaluations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this figure we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presente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computaion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time in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fonction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number of flows.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red curve presents result for WCCTM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green one presents the result for ECTM for store and forward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NoC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Two Blues curve presents the computation time of ECTM for wormhole configuration with 2 flit and 3 flit packet size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E933C-5AD0-40D1-BC48-70883FB266E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665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Delays introduced by a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NoC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make the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schedulability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analysis challenging.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 propose a new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NoC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communication model called Exact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Commu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</a:p>
          <a:p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nication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Time Model (ECTM) in order to analyze the scheduling of periodic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tasks exchanging messages over a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NoC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Our approach supports Wormhole and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Store-And-Forward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NoC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switching technics.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 ECTM, we perform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schedul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</a:p>
          <a:p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ing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analysis with a list scheduling algorithms called HLFET.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E933C-5AD0-40D1-BC48-70883FB266E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659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what is the network on chip ?</a:t>
            </a:r>
            <a:r>
              <a:rPr lang="en-US" baseline="0" dirty="0" smtClean="0"/>
              <a:t>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</a:t>
            </a:r>
            <a:r>
              <a:rPr lang="en-US" baseline="0" dirty="0" err="1" smtClean="0"/>
              <a:t>netwrk</a:t>
            </a:r>
            <a:r>
              <a:rPr lang="en-US" baseline="0" dirty="0" smtClean="0"/>
              <a:t> on chip is a communication infrastructure based on links and routers 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NoC</a:t>
            </a:r>
            <a:r>
              <a:rPr lang="en-US" baseline="0" dirty="0" smtClean="0"/>
              <a:t> is widely used since it provide scalability and communication parallelism </a:t>
            </a:r>
          </a:p>
          <a:p>
            <a:endParaRPr lang="en-US" baseline="0" dirty="0" smtClean="0"/>
          </a:p>
          <a:p>
            <a:r>
              <a:rPr lang="en-US" baseline="0" dirty="0" smtClean="0"/>
              <a:t>But </a:t>
            </a:r>
          </a:p>
          <a:p>
            <a:r>
              <a:rPr lang="en-US" baseline="0" dirty="0" smtClean="0"/>
              <a:t>Sharing </a:t>
            </a:r>
            <a:r>
              <a:rPr lang="en-US" baseline="0" dirty="0" err="1" smtClean="0"/>
              <a:t>ressources</a:t>
            </a:r>
            <a:r>
              <a:rPr lang="en-US" baseline="0" dirty="0" smtClean="0"/>
              <a:t> between different flows in the network introduce new communication parallelism. 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Network-On-chips are widely used in industrial applications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since they provide communication parallelism and reduce energy consumption.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E933C-5AD0-40D1-BC48-70883FB266E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848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use of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NoC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has been recently extended to real-time systems,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whose execution has to meet temporal constraints.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Communication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delays introduced by the network make the scheduling analysis challenging.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order to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analyse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schedulability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priodic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tasks deployed over network on chip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 have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anlyze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task scheduling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to analyze the message communication scheduling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 here the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probleme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that the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new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commuincation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delays introduced by the network complicate the computation of communication time.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that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Which lead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E933C-5AD0-40D1-BC48-70883FB266E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4696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order to resolve this problem we propose ECTM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ECTM is a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noc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communication model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the task mapping , task model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Noc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model and the flow model , ECTM check the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schedulability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the system.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main goal of ECTM is to assess … 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architectural model is composed of  a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this figure we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prsent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exemple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thid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mofel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 have three processing element connected by three routers r1 r2 and r3 and several physical links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assume the system to analyze is expressed by a model of the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NoC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model of the application as a set of dependent periodic tasks and how such tasks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 deployed on the processing elements.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How to achieve </a:t>
            </a:r>
            <a:r>
              <a:rPr lang="en-US" b="1" dirty="0" err="1" smtClean="0"/>
              <a:t>schedulability</a:t>
            </a:r>
            <a:r>
              <a:rPr lang="en-US" b="1" dirty="0" smtClean="0"/>
              <a:t> analysis of the overall system ? </a:t>
            </a:r>
          </a:p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E933C-5AD0-40D1-BC48-70883FB266E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5200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 here how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ectm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achieve the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schedulabilty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analysis of the overall system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assume the system to analyze is expressed by a model of the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NoC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model of the application as a set of dependent periodic tasks and how such tasks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 deployed on the processing elements.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How to achieve </a:t>
            </a:r>
            <a:r>
              <a:rPr lang="en-US" b="1" dirty="0" err="1" smtClean="0"/>
              <a:t>schedulability</a:t>
            </a:r>
            <a:r>
              <a:rPr lang="en-US" b="1" dirty="0" smtClean="0"/>
              <a:t> analysis of the overall system ? </a:t>
            </a:r>
          </a:p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E933C-5AD0-40D1-BC48-70883FB266E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5200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from the architectural model, ECTM compute an analysis</a:t>
            </a:r>
            <a:r>
              <a:rPr lang="en-US" baseline="0" dirty="0" smtClean="0"/>
              <a:t> model.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It converts </a:t>
            </a:r>
            <a:r>
              <a:rPr lang="en-US" baseline="0" dirty="0" err="1" smtClean="0"/>
              <a:t>noc</a:t>
            </a:r>
            <a:r>
              <a:rPr lang="en-US" baseline="0" dirty="0" smtClean="0"/>
              <a:t> flow of messages scheduling to periodic task </a:t>
            </a:r>
            <a:r>
              <a:rPr lang="en-US" baseline="0" dirty="0" err="1" smtClean="0"/>
              <a:t>schduling</a:t>
            </a:r>
            <a:r>
              <a:rPr lang="en-US" baseline="0" dirty="0" smtClean="0"/>
              <a:t> </a:t>
            </a:r>
          </a:p>
          <a:p>
            <a:r>
              <a:rPr lang="en-US" baseline="0" dirty="0" smtClean="0"/>
              <a:t>Each flow will be transformed to a set of dependent periodic tasks. </a:t>
            </a:r>
          </a:p>
          <a:p>
            <a:endParaRPr lang="en-US" baseline="0" dirty="0" smtClean="0"/>
          </a:p>
          <a:p>
            <a:r>
              <a:rPr lang="en-US" dirty="0" smtClean="0"/>
              <a:t>So here we present the general approach of ECTM </a:t>
            </a:r>
          </a:p>
          <a:p>
            <a:endParaRPr lang="en-US" dirty="0" smtClean="0"/>
          </a:p>
          <a:p>
            <a:r>
              <a:rPr lang="en-US" dirty="0" smtClean="0"/>
              <a:t>Next I will give more details about transformation applied by ECTM for Wormhole and SAF </a:t>
            </a:r>
            <a:r>
              <a:rPr lang="en-US" dirty="0" err="1" smtClean="0"/>
              <a:t>NoC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E933C-5AD0-40D1-BC48-70883FB266E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060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</a:t>
            </a:r>
            <a:r>
              <a:rPr lang="en-US" dirty="0" err="1" smtClean="0"/>
              <a:t>befor</a:t>
            </a:r>
            <a:r>
              <a:rPr lang="en-US" dirty="0" smtClean="0"/>
              <a:t> explain transformation rules of </a:t>
            </a:r>
            <a:r>
              <a:rPr lang="en-US" dirty="0" err="1" smtClean="0"/>
              <a:t>ectm</a:t>
            </a:r>
            <a:r>
              <a:rPr lang="en-US" dirty="0" smtClean="0"/>
              <a:t> 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saf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NoC</a:t>
            </a:r>
            <a:r>
              <a:rPr lang="en-US" baseline="0" dirty="0" smtClean="0"/>
              <a:t>, </a:t>
            </a:r>
          </a:p>
          <a:p>
            <a:endParaRPr lang="en-US" baseline="0" dirty="0" smtClean="0"/>
          </a:p>
          <a:p>
            <a:r>
              <a:rPr lang="en-US" dirty="0" smtClean="0"/>
              <a:t>how the packet is transferred in SAF NOC ? </a:t>
            </a:r>
          </a:p>
          <a:p>
            <a:endParaRPr lang="en-US" dirty="0" smtClean="0"/>
          </a:p>
          <a:p>
            <a:r>
              <a:rPr lang="en-US" dirty="0" smtClean="0"/>
              <a:t>For SAF switching mode,</a:t>
            </a:r>
            <a:r>
              <a:rPr lang="en-US" baseline="0" dirty="0" smtClean="0"/>
              <a:t> 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For that : </a:t>
            </a:r>
          </a:p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E933C-5AD0-40D1-BC48-70883FB266E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3356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>
                <a:solidFill>
                  <a:schemeClr val="tx2"/>
                </a:solidFill>
              </a:rPr>
              <a:t>Rule 1</a:t>
            </a:r>
            <a:r>
              <a:rPr lang="en-US" dirty="0" smtClean="0"/>
              <a:t>  </a:t>
            </a:r>
            <a:br>
              <a:rPr lang="en-US" dirty="0" smtClean="0"/>
            </a:br>
            <a:r>
              <a:rPr lang="en-US" dirty="0" smtClean="0"/>
              <a:t>Each router of the architectural model will be removed in the analysis model while keeping all the processing elements.</a:t>
            </a:r>
          </a:p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E933C-5AD0-40D1-BC48-70883FB266E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6834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>
                <a:solidFill>
                  <a:schemeClr val="tx2"/>
                </a:solidFill>
              </a:rPr>
              <a:t>Rule 2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Each unidirectional link in the network between two routers and processing element of the architectural model will be replaced in the analysis model by a new processing element.</a:t>
            </a:r>
          </a:p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E933C-5AD0-40D1-BC48-70883FB266E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420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6/12/2019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6/12/2019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6/12/2019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6/12/2019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6/12/2019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6/12/2019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6/12/2019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beru.univ-brest.fr/svn/CHEDDAR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2132856"/>
            <a:ext cx="7543800" cy="2593975"/>
          </a:xfrm>
        </p:spPr>
        <p:txBody>
          <a:bodyPr/>
          <a:lstStyle/>
          <a:p>
            <a:pPr algn="ctr"/>
            <a:r>
              <a:rPr lang="en-US" sz="3200" b="1" dirty="0"/>
              <a:t>ECTM: A New Communication Model to</a:t>
            </a:r>
            <a:br>
              <a:rPr lang="en-US" sz="3200" b="1" dirty="0"/>
            </a:br>
            <a:r>
              <a:rPr lang="en-US" sz="3200" b="1" dirty="0"/>
              <a:t>Network-On-Chip </a:t>
            </a:r>
            <a:r>
              <a:rPr lang="en-US" sz="3200" b="1" dirty="0" err="1"/>
              <a:t>Schedulability</a:t>
            </a:r>
            <a:r>
              <a:rPr lang="en-US" sz="3200" b="1" dirty="0"/>
              <a:t> </a:t>
            </a:r>
            <a:r>
              <a:rPr lang="en-US" sz="3200" b="1" dirty="0" smtClean="0"/>
              <a:t>Analysis</a:t>
            </a:r>
            <a:br>
              <a:rPr lang="en-US" sz="3200" b="1" dirty="0" smtClean="0"/>
            </a:br>
            <a:r>
              <a:rPr lang="en-US" sz="3200" b="1" dirty="0"/>
              <a:t/>
            </a:r>
            <a:br>
              <a:rPr lang="en-US" sz="3200" b="1" dirty="0"/>
            </a:br>
            <a:r>
              <a:rPr lang="en-US" sz="1800" b="1" dirty="0" err="1" smtClean="0">
                <a:solidFill>
                  <a:schemeClr val="tx1"/>
                </a:solidFill>
              </a:rPr>
              <a:t>Mourad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>
                <a:solidFill>
                  <a:schemeClr val="tx1"/>
                </a:solidFill>
              </a:rPr>
              <a:t>Dridi</a:t>
            </a:r>
            <a:r>
              <a:rPr lang="en-US" sz="1800" dirty="0">
                <a:solidFill>
                  <a:schemeClr val="tx1"/>
                </a:solidFill>
              </a:rPr>
              <a:t>*,  </a:t>
            </a:r>
            <a:r>
              <a:rPr lang="en-US" sz="1800" dirty="0" err="1">
                <a:solidFill>
                  <a:schemeClr val="tx1"/>
                </a:solidFill>
              </a:rPr>
              <a:t>Stéphane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Rubini</a:t>
            </a:r>
            <a:r>
              <a:rPr lang="en-US" sz="1800" dirty="0" smtClean="0">
                <a:solidFill>
                  <a:schemeClr val="tx1"/>
                </a:solidFill>
              </a:rPr>
              <a:t>*,</a:t>
            </a:r>
            <a:r>
              <a:rPr lang="en-US" sz="1800" dirty="0" smtClean="0"/>
              <a:t> </a:t>
            </a:r>
            <a:r>
              <a:rPr lang="en-US" sz="1800" dirty="0">
                <a:solidFill>
                  <a:schemeClr val="tx1"/>
                </a:solidFill>
              </a:rPr>
              <a:t>Frank </a:t>
            </a:r>
            <a:r>
              <a:rPr lang="en-US" sz="1800" dirty="0" err="1">
                <a:solidFill>
                  <a:schemeClr val="tx1"/>
                </a:solidFill>
              </a:rPr>
              <a:t>Singhoff</a:t>
            </a:r>
            <a:r>
              <a:rPr lang="en-US" sz="1800" dirty="0">
                <a:solidFill>
                  <a:schemeClr val="tx1"/>
                </a:solidFill>
              </a:rPr>
              <a:t>*, Jean-Philippe </a:t>
            </a:r>
            <a:r>
              <a:rPr lang="en-US" sz="1800" dirty="0" err="1">
                <a:solidFill>
                  <a:schemeClr val="tx1"/>
                </a:solidFill>
              </a:rPr>
              <a:t>Diguet</a:t>
            </a:r>
            <a:r>
              <a:rPr lang="en-US" sz="1800" baseline="30000" dirty="0">
                <a:solidFill>
                  <a:schemeClr val="tx1"/>
                </a:solidFill>
                <a:cs typeface="Vrinda"/>
              </a:rPr>
              <a:t>†</a:t>
            </a:r>
            <a:r>
              <a:rPr lang="en-US" sz="1800" dirty="0">
                <a:solidFill>
                  <a:schemeClr val="tx1"/>
                </a:solidFill>
              </a:rPr>
              <a:t/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b="1" dirty="0">
                <a:solidFill>
                  <a:schemeClr val="tx1"/>
                </a:solidFill>
              </a:rPr>
              <a:t/>
            </a:r>
            <a:br>
              <a:rPr lang="en-US" sz="1800" b="1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*</a:t>
            </a:r>
            <a:r>
              <a:rPr lang="en-US" sz="1800" dirty="0" err="1">
                <a:solidFill>
                  <a:schemeClr val="tx1"/>
                </a:solidFill>
              </a:rPr>
              <a:t>Université</a:t>
            </a:r>
            <a:r>
              <a:rPr lang="en-US" sz="1800" dirty="0">
                <a:solidFill>
                  <a:schemeClr val="tx1"/>
                </a:solidFill>
              </a:rPr>
              <a:t> de Bretagne </a:t>
            </a:r>
            <a:r>
              <a:rPr lang="en-US" sz="1800" dirty="0" err="1">
                <a:solidFill>
                  <a:schemeClr val="tx1"/>
                </a:solidFill>
              </a:rPr>
              <a:t>Occidentale</a:t>
            </a:r>
            <a:r>
              <a:rPr lang="en-US" sz="1800" dirty="0">
                <a:solidFill>
                  <a:schemeClr val="tx1"/>
                </a:solidFill>
              </a:rPr>
              <a:t>, Lab-STICC</a:t>
            </a:r>
            <a:r>
              <a:rPr lang="en-US" sz="1800" dirty="0" smtClean="0">
                <a:solidFill>
                  <a:schemeClr val="tx1"/>
                </a:solidFill>
              </a:rPr>
              <a:t>, France</a:t>
            </a:r>
            <a:r>
              <a:rPr lang="en-US" sz="1800" dirty="0">
                <a:solidFill>
                  <a:schemeClr val="tx1"/>
                </a:solidFill>
              </a:rPr>
              <a:t/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baseline="30000" dirty="0">
                <a:solidFill>
                  <a:schemeClr val="tx1"/>
                </a:solidFill>
                <a:cs typeface="Vrinda"/>
              </a:rPr>
              <a:t>†</a:t>
            </a:r>
            <a:r>
              <a:rPr lang="fr-FR" sz="1800" dirty="0">
                <a:solidFill>
                  <a:schemeClr val="tx1"/>
                </a:solidFill>
              </a:rPr>
              <a:t>Université de Bretagne Sud,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Lab-STICC, France</a:t>
            </a:r>
            <a:endParaRPr lang="en-US" sz="1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5589240"/>
            <a:ext cx="7486600" cy="1066800"/>
          </a:xfrm>
        </p:spPr>
        <p:txBody>
          <a:bodyPr/>
          <a:lstStyle/>
          <a:p>
            <a:pPr algn="ctr"/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24th International Conference </a:t>
            </a: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on Reliable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Software </a:t>
            </a: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Technologies </a:t>
            </a:r>
            <a:r>
              <a:rPr lang="fr-FR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 Ada-Europe 2019</a:t>
            </a:r>
            <a:endParaRPr lang="en-US" sz="16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11-14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June 2019, Warsaw, Poland</a:t>
            </a:r>
          </a:p>
          <a:p>
            <a:endParaRPr lang="en-US" dirty="0"/>
          </a:p>
        </p:txBody>
      </p:sp>
      <p:pic>
        <p:nvPicPr>
          <p:cNvPr id="5" name="Picture 2" descr="https://upload.wikimedia.org/wikipedia/commons/thumb/8/84/Logo-brest-metropole-pour-presse.jpg/280px-Logo-brest-metropole-pour-press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0882"/>
            <a:ext cx="1224136" cy="727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82" t="6746"/>
          <a:stretch/>
        </p:blipFill>
        <p:spPr bwMode="auto">
          <a:xfrm>
            <a:off x="5248054" y="6017"/>
            <a:ext cx="2276274" cy="75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https://upload.wikimedia.org/wikipedia/commons/thumb/f/f6/Logo_de_l'Universit%C3%A9_Bretagne_Loire.jpg/280px-Logo_de_l'Universit%C3%A9_Bretagne_Loir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4182" y="24856"/>
            <a:ext cx="1046250" cy="739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s://www.univ-brest.fr/digitalAssets/51/51865_UBO-Vert-haut-fd-Noir-vecto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-27384"/>
            <a:ext cx="576064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247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532440" y="5625048"/>
            <a:ext cx="548640" cy="396240"/>
          </a:xfrm>
        </p:spPr>
        <p:txBody>
          <a:bodyPr/>
          <a:lstStyle/>
          <a:p>
            <a:fld id="{6E2D2B3B-882E-40F3-A32F-6DD51691504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7620000" cy="1143000"/>
          </a:xfrm>
        </p:spPr>
        <p:txBody>
          <a:bodyPr/>
          <a:lstStyle/>
          <a:p>
            <a:r>
              <a:rPr lang="en-US" sz="3000" b="1" dirty="0" smtClean="0">
                <a:solidFill>
                  <a:schemeClr val="accent2"/>
                </a:solidFill>
              </a:rPr>
              <a:t>ECTM_</a:t>
            </a:r>
            <a:r>
              <a:rPr lang="en-US" sz="3000" b="1" dirty="0" smtClean="0">
                <a:solidFill>
                  <a:srgbClr val="C00000"/>
                </a:solidFill>
              </a:rPr>
              <a:t>SAF - Example</a:t>
            </a:r>
            <a:endParaRPr lang="en-US" sz="3000" b="1" dirty="0">
              <a:solidFill>
                <a:srgbClr val="C0000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225192" y="1340768"/>
            <a:ext cx="6227128" cy="180422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i="1" dirty="0" smtClean="0"/>
              <a:t>The Architectural Model</a:t>
            </a:r>
          </a:p>
          <a:p>
            <a:endParaRPr lang="en-US" sz="1100" b="1" i="1" dirty="0" smtClean="0"/>
          </a:p>
          <a:p>
            <a:endParaRPr lang="en-US" sz="1100" b="1" i="1" dirty="0"/>
          </a:p>
          <a:p>
            <a:endParaRPr lang="en-US" sz="1100" b="1" i="1" dirty="0" smtClean="0"/>
          </a:p>
          <a:p>
            <a:pPr algn="ctr"/>
            <a:endParaRPr lang="en-US" sz="1200" dirty="0"/>
          </a:p>
          <a:p>
            <a:pPr algn="ctr"/>
            <a:endParaRPr lang="en-US" sz="1200" dirty="0" smtClean="0"/>
          </a:p>
          <a:p>
            <a:pPr algn="ctr"/>
            <a:endParaRPr lang="en-US" sz="1200" dirty="0"/>
          </a:p>
          <a:p>
            <a:pPr algn="ctr"/>
            <a:endParaRPr lang="en-US" sz="1200" dirty="0" smtClean="0"/>
          </a:p>
          <a:p>
            <a:pPr algn="ctr"/>
            <a:endParaRPr lang="en-US" sz="1200" dirty="0"/>
          </a:p>
        </p:txBody>
      </p:sp>
      <p:sp>
        <p:nvSpPr>
          <p:cNvPr id="34" name="Ellipse 33"/>
          <p:cNvSpPr/>
          <p:nvPr/>
        </p:nvSpPr>
        <p:spPr>
          <a:xfrm>
            <a:off x="2150098" y="1956380"/>
            <a:ext cx="502035" cy="30555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</a:rPr>
              <a:t>R1</a:t>
            </a:r>
            <a:endParaRPr lang="en-US" sz="1050" b="1" dirty="0">
              <a:solidFill>
                <a:srgbClr val="002060"/>
              </a:solidFill>
            </a:endParaRPr>
          </a:p>
        </p:txBody>
      </p:sp>
      <p:sp>
        <p:nvSpPr>
          <p:cNvPr id="35" name="Ellipse 34"/>
          <p:cNvSpPr/>
          <p:nvPr/>
        </p:nvSpPr>
        <p:spPr>
          <a:xfrm>
            <a:off x="3872157" y="1956380"/>
            <a:ext cx="522350" cy="30555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</a:rPr>
              <a:t>R2</a:t>
            </a:r>
            <a:endParaRPr lang="en-US" sz="1050" b="1" dirty="0">
              <a:solidFill>
                <a:srgbClr val="002060"/>
              </a:solidFill>
            </a:endParaRPr>
          </a:p>
        </p:txBody>
      </p:sp>
      <p:sp>
        <p:nvSpPr>
          <p:cNvPr id="36" name="Ellipse 35"/>
          <p:cNvSpPr/>
          <p:nvPr/>
        </p:nvSpPr>
        <p:spPr>
          <a:xfrm>
            <a:off x="5776936" y="1968583"/>
            <a:ext cx="519096" cy="30555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</a:rPr>
              <a:t>R3</a:t>
            </a:r>
            <a:endParaRPr lang="en-US" sz="1050" b="1" dirty="0">
              <a:solidFill>
                <a:srgbClr val="002060"/>
              </a:solidFill>
            </a:endParaRPr>
          </a:p>
        </p:txBody>
      </p:sp>
      <p:cxnSp>
        <p:nvCxnSpPr>
          <p:cNvPr id="37" name="Connecteur droit avec flèche 36"/>
          <p:cNvCxnSpPr/>
          <p:nvPr/>
        </p:nvCxnSpPr>
        <p:spPr>
          <a:xfrm flipV="1">
            <a:off x="2264287" y="2221203"/>
            <a:ext cx="93218" cy="3586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>
            <a:stCxn id="34" idx="6"/>
            <a:endCxn id="35" idx="2"/>
          </p:cNvCxnSpPr>
          <p:nvPr/>
        </p:nvCxnSpPr>
        <p:spPr>
          <a:xfrm>
            <a:off x="2652133" y="2109156"/>
            <a:ext cx="122002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>
            <a:stCxn id="35" idx="6"/>
            <a:endCxn id="36" idx="2"/>
          </p:cNvCxnSpPr>
          <p:nvPr/>
        </p:nvCxnSpPr>
        <p:spPr>
          <a:xfrm>
            <a:off x="4394507" y="2109156"/>
            <a:ext cx="1382429" cy="1220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 flipH="1" flipV="1">
            <a:off x="4142627" y="2274135"/>
            <a:ext cx="1" cy="28924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flipH="1" flipV="1">
            <a:off x="6167216" y="2274135"/>
            <a:ext cx="62364" cy="28924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>
            <a:stCxn id="35" idx="1"/>
            <a:endCxn id="34" idx="7"/>
          </p:cNvCxnSpPr>
          <p:nvPr/>
        </p:nvCxnSpPr>
        <p:spPr>
          <a:xfrm flipH="1">
            <a:off x="2578612" y="2001127"/>
            <a:ext cx="1370041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>
            <a:stCxn id="36" idx="1"/>
            <a:endCxn id="35" idx="7"/>
          </p:cNvCxnSpPr>
          <p:nvPr/>
        </p:nvCxnSpPr>
        <p:spPr>
          <a:xfrm flipH="1" flipV="1">
            <a:off x="4318010" y="2001127"/>
            <a:ext cx="1534945" cy="1220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/>
          <p:nvPr/>
        </p:nvCxnSpPr>
        <p:spPr>
          <a:xfrm>
            <a:off x="6029914" y="2261931"/>
            <a:ext cx="74649" cy="30145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/>
          <p:nvPr/>
        </p:nvCxnSpPr>
        <p:spPr>
          <a:xfrm>
            <a:off x="4251784" y="2261931"/>
            <a:ext cx="0" cy="30145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 flipH="1">
            <a:off x="2410729" y="2258212"/>
            <a:ext cx="53224" cy="32163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 flipH="1">
            <a:off x="2080982" y="1735040"/>
            <a:ext cx="4399260" cy="12349"/>
          </a:xfrm>
          <a:prstGeom prst="line">
            <a:avLst/>
          </a:prstGeom>
          <a:ln w="19050">
            <a:solidFill>
              <a:schemeClr val="accent2"/>
            </a:solidFill>
            <a:prstDash val="soli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0" name="Connecteur droit 49"/>
          <p:cNvCxnSpPr/>
          <p:nvPr/>
        </p:nvCxnSpPr>
        <p:spPr>
          <a:xfrm flipH="1">
            <a:off x="2064622" y="1747389"/>
            <a:ext cx="531" cy="708151"/>
          </a:xfrm>
          <a:prstGeom prst="line">
            <a:avLst/>
          </a:prstGeom>
          <a:ln w="19050">
            <a:solidFill>
              <a:schemeClr val="accent2"/>
            </a:solidFill>
            <a:prstDash val="soli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1" name="Connecteur droit 50"/>
          <p:cNvCxnSpPr/>
          <p:nvPr/>
        </p:nvCxnSpPr>
        <p:spPr>
          <a:xfrm>
            <a:off x="6457615" y="1735040"/>
            <a:ext cx="1" cy="720499"/>
          </a:xfrm>
          <a:prstGeom prst="line">
            <a:avLst/>
          </a:prstGeom>
          <a:ln w="19050">
            <a:solidFill>
              <a:schemeClr val="accent2"/>
            </a:solidFill>
            <a:prstDash val="solid"/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2065153" y="2622458"/>
            <a:ext cx="558845" cy="39186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i="1" dirty="0"/>
              <a:t>PE </a:t>
            </a:r>
            <a:r>
              <a:rPr lang="en-US" sz="1100" b="1" i="1" dirty="0" smtClean="0"/>
              <a:t>1</a:t>
            </a:r>
            <a:endParaRPr lang="en-US" sz="1200" b="1" i="1" dirty="0"/>
          </a:p>
        </p:txBody>
      </p:sp>
      <p:sp>
        <p:nvSpPr>
          <p:cNvPr id="65" name="Rectangle 64"/>
          <p:cNvSpPr/>
          <p:nvPr/>
        </p:nvSpPr>
        <p:spPr>
          <a:xfrm>
            <a:off x="3905910" y="2594654"/>
            <a:ext cx="558845" cy="39186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i="1" dirty="0" smtClean="0"/>
              <a:t>PE 2</a:t>
            </a:r>
            <a:endParaRPr lang="en-US" sz="1200" b="1" i="1" dirty="0"/>
          </a:p>
        </p:txBody>
      </p:sp>
      <p:sp>
        <p:nvSpPr>
          <p:cNvPr id="66" name="Rectangle 65"/>
          <p:cNvSpPr/>
          <p:nvPr/>
        </p:nvSpPr>
        <p:spPr>
          <a:xfrm>
            <a:off x="5918975" y="2587405"/>
            <a:ext cx="558845" cy="39186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i="1" dirty="0" smtClean="0"/>
              <a:t>PE 3</a:t>
            </a:r>
            <a:endParaRPr lang="en-US" sz="1200" b="1" i="1" dirty="0"/>
          </a:p>
        </p:txBody>
      </p:sp>
      <p:sp>
        <p:nvSpPr>
          <p:cNvPr id="67" name="Ellipse 66"/>
          <p:cNvSpPr/>
          <p:nvPr/>
        </p:nvSpPr>
        <p:spPr>
          <a:xfrm>
            <a:off x="1722814" y="2455539"/>
            <a:ext cx="541474" cy="41636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ym typeface="Symbol"/>
              </a:rPr>
              <a:t></a:t>
            </a:r>
            <a:r>
              <a:rPr lang="en-US" sz="1400" b="1" baseline="-25000" dirty="0" smtClean="0"/>
              <a:t>1</a:t>
            </a:r>
            <a:endParaRPr lang="en-US" sz="1400" b="1" baseline="-25000" dirty="0"/>
          </a:p>
        </p:txBody>
      </p:sp>
      <p:sp>
        <p:nvSpPr>
          <p:cNvPr id="68" name="Ellipse 67"/>
          <p:cNvSpPr/>
          <p:nvPr/>
        </p:nvSpPr>
        <p:spPr>
          <a:xfrm>
            <a:off x="6206817" y="2463174"/>
            <a:ext cx="541474" cy="41636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ym typeface="Symbol"/>
              </a:rPr>
              <a:t></a:t>
            </a:r>
            <a:r>
              <a:rPr lang="en-US" sz="1400" b="1" baseline="-25000" dirty="0">
                <a:sym typeface="Symbol"/>
              </a:rPr>
              <a:t>2</a:t>
            </a:r>
            <a:endParaRPr lang="en-US" sz="1400" b="1" baseline="-25000" dirty="0"/>
          </a:p>
        </p:txBody>
      </p:sp>
      <p:sp>
        <p:nvSpPr>
          <p:cNvPr id="69" name="Rectangle 68"/>
          <p:cNvSpPr/>
          <p:nvPr/>
        </p:nvSpPr>
        <p:spPr>
          <a:xfrm>
            <a:off x="3186324" y="1757127"/>
            <a:ext cx="3626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12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3106489" y="2068558"/>
            <a:ext cx="3626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21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808689" y="2104095"/>
            <a:ext cx="3626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23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063146" y="1783412"/>
            <a:ext cx="3626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32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613478" y="2242880"/>
            <a:ext cx="5245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R3PE3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130598" y="2173487"/>
            <a:ext cx="5245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PE3R3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2351743" y="2242880"/>
            <a:ext cx="5245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R1PE1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1887847" y="2242880"/>
            <a:ext cx="5245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PE1R1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70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532440" y="5625048"/>
            <a:ext cx="548640" cy="396240"/>
          </a:xfrm>
        </p:spPr>
        <p:txBody>
          <a:bodyPr/>
          <a:lstStyle/>
          <a:p>
            <a:fld id="{6E2D2B3B-882E-40F3-A32F-6DD51691504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7620000" cy="1143000"/>
          </a:xfrm>
        </p:spPr>
        <p:txBody>
          <a:bodyPr/>
          <a:lstStyle/>
          <a:p>
            <a:r>
              <a:rPr lang="en-US" sz="3000" b="1" dirty="0" smtClean="0">
                <a:solidFill>
                  <a:schemeClr val="accent2"/>
                </a:solidFill>
              </a:rPr>
              <a:t>ECTM_</a:t>
            </a:r>
            <a:r>
              <a:rPr lang="en-US" sz="3000" b="1" dirty="0" smtClean="0">
                <a:solidFill>
                  <a:srgbClr val="C00000"/>
                </a:solidFill>
              </a:rPr>
              <a:t>SAF - Example</a:t>
            </a:r>
            <a:endParaRPr lang="en-US" sz="3000" b="1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25192" y="3789040"/>
            <a:ext cx="6227128" cy="2727727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000" i="1" dirty="0" smtClean="0"/>
          </a:p>
          <a:p>
            <a:r>
              <a:rPr lang="en-US" sz="1600" b="1" i="1" dirty="0" smtClean="0"/>
              <a:t>The Analysis Model</a:t>
            </a:r>
          </a:p>
          <a:p>
            <a:pPr algn="ctr"/>
            <a:endParaRPr lang="en-US" sz="1200" dirty="0" smtClean="0"/>
          </a:p>
          <a:p>
            <a:pPr algn="ctr"/>
            <a:endParaRPr lang="en-US" sz="1200" dirty="0"/>
          </a:p>
          <a:p>
            <a:pPr algn="ctr"/>
            <a:endParaRPr lang="en-US" sz="1200" dirty="0" smtClean="0"/>
          </a:p>
          <a:p>
            <a:pPr algn="ctr"/>
            <a:endParaRPr lang="en-US" sz="1200" dirty="0"/>
          </a:p>
          <a:p>
            <a:pPr algn="ctr"/>
            <a:endParaRPr lang="en-US" sz="1200" dirty="0" smtClean="0"/>
          </a:p>
          <a:p>
            <a:pPr algn="ctr"/>
            <a:endParaRPr lang="en-US" sz="1200" dirty="0"/>
          </a:p>
          <a:p>
            <a:pPr algn="ctr"/>
            <a:endParaRPr lang="en-US" sz="1200" dirty="0" smtClean="0"/>
          </a:p>
          <a:p>
            <a:pPr algn="ctr"/>
            <a:endParaRPr lang="en-US" sz="1200" dirty="0"/>
          </a:p>
          <a:p>
            <a:pPr algn="ctr"/>
            <a:endParaRPr lang="en-US" sz="1200" dirty="0" smtClean="0"/>
          </a:p>
          <a:p>
            <a:pPr algn="ctr"/>
            <a:endParaRPr lang="en-US" sz="1200" dirty="0"/>
          </a:p>
          <a:p>
            <a:pPr algn="ctr"/>
            <a:endParaRPr lang="en-US" sz="1200" dirty="0" smtClean="0"/>
          </a:p>
          <a:p>
            <a:pPr algn="ctr"/>
            <a:endParaRPr lang="en-US" sz="1200" dirty="0"/>
          </a:p>
          <a:p>
            <a:pPr algn="ctr"/>
            <a:endParaRPr lang="en-US" sz="1200" dirty="0" smtClean="0"/>
          </a:p>
          <a:p>
            <a:pPr algn="ctr"/>
            <a:endParaRPr lang="en-US" sz="1200" dirty="0"/>
          </a:p>
        </p:txBody>
      </p:sp>
      <p:sp>
        <p:nvSpPr>
          <p:cNvPr id="9" name="Rectangle 8"/>
          <p:cNvSpPr/>
          <p:nvPr/>
        </p:nvSpPr>
        <p:spPr>
          <a:xfrm>
            <a:off x="1564913" y="5755202"/>
            <a:ext cx="558845" cy="39186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i="1" dirty="0"/>
              <a:t>PE </a:t>
            </a:r>
            <a:r>
              <a:rPr lang="en-US" sz="1100" b="1" i="1" dirty="0" smtClean="0"/>
              <a:t>1</a:t>
            </a:r>
            <a:endParaRPr lang="en-US" sz="1200" b="1" i="1" dirty="0"/>
          </a:p>
        </p:txBody>
      </p:sp>
      <p:sp>
        <p:nvSpPr>
          <p:cNvPr id="10" name="Rectangle 9"/>
          <p:cNvSpPr/>
          <p:nvPr/>
        </p:nvSpPr>
        <p:spPr>
          <a:xfrm>
            <a:off x="3693846" y="5772683"/>
            <a:ext cx="558845" cy="39186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i="1" dirty="0" smtClean="0"/>
              <a:t>PE 2</a:t>
            </a:r>
            <a:endParaRPr lang="en-US" sz="1200" b="1" i="1" dirty="0"/>
          </a:p>
        </p:txBody>
      </p:sp>
      <p:sp>
        <p:nvSpPr>
          <p:cNvPr id="11" name="Rectangle 10"/>
          <p:cNvSpPr/>
          <p:nvPr/>
        </p:nvSpPr>
        <p:spPr>
          <a:xfrm>
            <a:off x="6301788" y="5755202"/>
            <a:ext cx="558845" cy="39186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i="1" dirty="0" smtClean="0"/>
              <a:t>PE 3</a:t>
            </a:r>
            <a:endParaRPr lang="en-US" sz="1200" b="1" i="1" dirty="0"/>
          </a:p>
        </p:txBody>
      </p:sp>
      <p:sp>
        <p:nvSpPr>
          <p:cNvPr id="33" name="Rectangle 32"/>
          <p:cNvSpPr/>
          <p:nvPr/>
        </p:nvSpPr>
        <p:spPr>
          <a:xfrm>
            <a:off x="1225192" y="1340768"/>
            <a:ext cx="6227128" cy="180422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i="1" dirty="0" smtClean="0"/>
              <a:t>The Architectural Model</a:t>
            </a:r>
          </a:p>
          <a:p>
            <a:endParaRPr lang="en-US" sz="1100" b="1" i="1" dirty="0" smtClean="0"/>
          </a:p>
          <a:p>
            <a:endParaRPr lang="en-US" sz="1100" b="1" i="1" dirty="0"/>
          </a:p>
          <a:p>
            <a:endParaRPr lang="en-US" sz="1100" b="1" i="1" dirty="0" smtClean="0"/>
          </a:p>
          <a:p>
            <a:pPr algn="ctr"/>
            <a:endParaRPr lang="en-US" sz="1200" dirty="0"/>
          </a:p>
          <a:p>
            <a:pPr algn="ctr"/>
            <a:endParaRPr lang="en-US" sz="1200" dirty="0" smtClean="0"/>
          </a:p>
          <a:p>
            <a:pPr algn="ctr"/>
            <a:endParaRPr lang="en-US" sz="1200" dirty="0"/>
          </a:p>
          <a:p>
            <a:pPr algn="ctr"/>
            <a:endParaRPr lang="en-US" sz="1200" dirty="0" smtClean="0"/>
          </a:p>
          <a:p>
            <a:pPr algn="ctr"/>
            <a:endParaRPr lang="en-US" sz="1200" dirty="0"/>
          </a:p>
        </p:txBody>
      </p:sp>
      <p:sp>
        <p:nvSpPr>
          <p:cNvPr id="34" name="Ellipse 33"/>
          <p:cNvSpPr/>
          <p:nvPr/>
        </p:nvSpPr>
        <p:spPr>
          <a:xfrm>
            <a:off x="2150098" y="1956380"/>
            <a:ext cx="502035" cy="30555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</a:rPr>
              <a:t>R1</a:t>
            </a:r>
            <a:endParaRPr lang="en-US" sz="1050" b="1" dirty="0">
              <a:solidFill>
                <a:srgbClr val="002060"/>
              </a:solidFill>
            </a:endParaRPr>
          </a:p>
        </p:txBody>
      </p:sp>
      <p:sp>
        <p:nvSpPr>
          <p:cNvPr id="35" name="Ellipse 34"/>
          <p:cNvSpPr/>
          <p:nvPr/>
        </p:nvSpPr>
        <p:spPr>
          <a:xfrm>
            <a:off x="3872157" y="1956380"/>
            <a:ext cx="522350" cy="30555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</a:rPr>
              <a:t>R2</a:t>
            </a:r>
            <a:endParaRPr lang="en-US" sz="1050" b="1" dirty="0">
              <a:solidFill>
                <a:srgbClr val="002060"/>
              </a:solidFill>
            </a:endParaRPr>
          </a:p>
        </p:txBody>
      </p:sp>
      <p:sp>
        <p:nvSpPr>
          <p:cNvPr id="36" name="Ellipse 35"/>
          <p:cNvSpPr/>
          <p:nvPr/>
        </p:nvSpPr>
        <p:spPr>
          <a:xfrm>
            <a:off x="5776936" y="1968583"/>
            <a:ext cx="519096" cy="30555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</a:rPr>
              <a:t>R3</a:t>
            </a:r>
            <a:endParaRPr lang="en-US" sz="1050" b="1" dirty="0">
              <a:solidFill>
                <a:srgbClr val="002060"/>
              </a:solidFill>
            </a:endParaRPr>
          </a:p>
        </p:txBody>
      </p:sp>
      <p:cxnSp>
        <p:nvCxnSpPr>
          <p:cNvPr id="37" name="Connecteur droit avec flèche 36"/>
          <p:cNvCxnSpPr/>
          <p:nvPr/>
        </p:nvCxnSpPr>
        <p:spPr>
          <a:xfrm flipV="1">
            <a:off x="2264287" y="2221203"/>
            <a:ext cx="93218" cy="3586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>
            <a:stCxn id="34" idx="6"/>
            <a:endCxn id="35" idx="2"/>
          </p:cNvCxnSpPr>
          <p:nvPr/>
        </p:nvCxnSpPr>
        <p:spPr>
          <a:xfrm>
            <a:off x="2652133" y="2109156"/>
            <a:ext cx="122002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>
            <a:stCxn id="35" idx="6"/>
            <a:endCxn id="36" idx="2"/>
          </p:cNvCxnSpPr>
          <p:nvPr/>
        </p:nvCxnSpPr>
        <p:spPr>
          <a:xfrm>
            <a:off x="4394507" y="2109156"/>
            <a:ext cx="1382429" cy="1220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 flipH="1" flipV="1">
            <a:off x="4142627" y="2274135"/>
            <a:ext cx="1" cy="28924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flipH="1" flipV="1">
            <a:off x="6167216" y="2274135"/>
            <a:ext cx="62364" cy="28924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>
            <a:stCxn id="35" idx="1"/>
            <a:endCxn id="34" idx="7"/>
          </p:cNvCxnSpPr>
          <p:nvPr/>
        </p:nvCxnSpPr>
        <p:spPr>
          <a:xfrm flipH="1">
            <a:off x="2578612" y="2001127"/>
            <a:ext cx="1370041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>
            <a:stCxn id="36" idx="1"/>
            <a:endCxn id="35" idx="7"/>
          </p:cNvCxnSpPr>
          <p:nvPr/>
        </p:nvCxnSpPr>
        <p:spPr>
          <a:xfrm flipH="1" flipV="1">
            <a:off x="4318010" y="2001127"/>
            <a:ext cx="1534945" cy="1220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/>
          <p:nvPr/>
        </p:nvCxnSpPr>
        <p:spPr>
          <a:xfrm>
            <a:off x="6029914" y="2261931"/>
            <a:ext cx="74649" cy="30145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/>
          <p:nvPr/>
        </p:nvCxnSpPr>
        <p:spPr>
          <a:xfrm>
            <a:off x="4251784" y="2261931"/>
            <a:ext cx="0" cy="30145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 flipH="1">
            <a:off x="2410729" y="2258212"/>
            <a:ext cx="53224" cy="32163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 flipH="1">
            <a:off x="2080982" y="1735040"/>
            <a:ext cx="4399260" cy="12349"/>
          </a:xfrm>
          <a:prstGeom prst="line">
            <a:avLst/>
          </a:prstGeom>
          <a:ln w="19050">
            <a:solidFill>
              <a:schemeClr val="accent2"/>
            </a:solidFill>
            <a:prstDash val="soli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8" name="Flèche vers le bas 47"/>
          <p:cNvSpPr/>
          <p:nvPr/>
        </p:nvSpPr>
        <p:spPr>
          <a:xfrm>
            <a:off x="4218251" y="3221414"/>
            <a:ext cx="219004" cy="478726"/>
          </a:xfrm>
          <a:prstGeom prst="downArrow">
            <a:avLst>
              <a:gd name="adj1" fmla="val 29673"/>
              <a:gd name="adj2" fmla="val 66258"/>
            </a:avLst>
          </a:prstGeom>
          <a:solidFill>
            <a:schemeClr val="tx2"/>
          </a:solidFill>
          <a:ln w="12700"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700" b="1" baseline="-25000" dirty="0">
              <a:solidFill>
                <a:srgbClr val="C000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987824" y="3212976"/>
            <a:ext cx="11789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i="1" dirty="0" smtClean="0">
                <a:solidFill>
                  <a:schemeClr val="tx2"/>
                </a:solidFill>
              </a:rPr>
              <a:t>ECTM</a:t>
            </a:r>
            <a:r>
              <a:rPr lang="en-US" b="1" i="1" baseline="-25000" dirty="0" smtClean="0">
                <a:solidFill>
                  <a:schemeClr val="tx2"/>
                </a:solidFill>
              </a:rPr>
              <a:t>SAF</a:t>
            </a:r>
            <a:endParaRPr lang="en-US" sz="2000" b="1" i="1" baseline="-25000" dirty="0">
              <a:solidFill>
                <a:schemeClr val="tx2"/>
              </a:solidFill>
            </a:endParaRPr>
          </a:p>
        </p:txBody>
      </p:sp>
      <p:cxnSp>
        <p:nvCxnSpPr>
          <p:cNvPr id="50" name="Connecteur droit 49"/>
          <p:cNvCxnSpPr/>
          <p:nvPr/>
        </p:nvCxnSpPr>
        <p:spPr>
          <a:xfrm flipH="1">
            <a:off x="2064622" y="1747389"/>
            <a:ext cx="531" cy="708151"/>
          </a:xfrm>
          <a:prstGeom prst="line">
            <a:avLst/>
          </a:prstGeom>
          <a:ln w="19050">
            <a:solidFill>
              <a:schemeClr val="accent2"/>
            </a:solidFill>
            <a:prstDash val="soli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1" name="Connecteur droit 50"/>
          <p:cNvCxnSpPr/>
          <p:nvPr/>
        </p:nvCxnSpPr>
        <p:spPr>
          <a:xfrm>
            <a:off x="6457615" y="1735040"/>
            <a:ext cx="1" cy="720499"/>
          </a:xfrm>
          <a:prstGeom prst="line">
            <a:avLst/>
          </a:prstGeom>
          <a:ln w="19050">
            <a:solidFill>
              <a:schemeClr val="accent2"/>
            </a:solidFill>
            <a:prstDash val="solid"/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2065153" y="2622458"/>
            <a:ext cx="558845" cy="39186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i="1" dirty="0"/>
              <a:t>PE </a:t>
            </a:r>
            <a:r>
              <a:rPr lang="en-US" sz="1100" b="1" i="1" dirty="0" smtClean="0"/>
              <a:t>1</a:t>
            </a:r>
            <a:endParaRPr lang="en-US" sz="1200" b="1" i="1" dirty="0"/>
          </a:p>
        </p:txBody>
      </p:sp>
      <p:sp>
        <p:nvSpPr>
          <p:cNvPr id="65" name="Rectangle 64"/>
          <p:cNvSpPr/>
          <p:nvPr/>
        </p:nvSpPr>
        <p:spPr>
          <a:xfrm>
            <a:off x="3905910" y="2594654"/>
            <a:ext cx="558845" cy="39186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i="1" dirty="0" smtClean="0"/>
              <a:t>PE 2</a:t>
            </a:r>
            <a:endParaRPr lang="en-US" sz="1200" b="1" i="1" dirty="0"/>
          </a:p>
        </p:txBody>
      </p:sp>
      <p:sp>
        <p:nvSpPr>
          <p:cNvPr id="66" name="Rectangle 65"/>
          <p:cNvSpPr/>
          <p:nvPr/>
        </p:nvSpPr>
        <p:spPr>
          <a:xfrm>
            <a:off x="5918975" y="2587405"/>
            <a:ext cx="558845" cy="39186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i="1" dirty="0" smtClean="0"/>
              <a:t>PE 3</a:t>
            </a:r>
            <a:endParaRPr lang="en-US" sz="1200" b="1" i="1" dirty="0"/>
          </a:p>
        </p:txBody>
      </p:sp>
      <p:sp>
        <p:nvSpPr>
          <p:cNvPr id="67" name="Ellipse 66"/>
          <p:cNvSpPr/>
          <p:nvPr/>
        </p:nvSpPr>
        <p:spPr>
          <a:xfrm>
            <a:off x="1722814" y="2455539"/>
            <a:ext cx="541474" cy="41636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ym typeface="Symbol"/>
              </a:rPr>
              <a:t></a:t>
            </a:r>
            <a:r>
              <a:rPr lang="en-US" sz="1400" b="1" baseline="-25000" dirty="0" smtClean="0"/>
              <a:t>1</a:t>
            </a:r>
            <a:endParaRPr lang="en-US" sz="1400" b="1" baseline="-25000" dirty="0"/>
          </a:p>
        </p:txBody>
      </p:sp>
      <p:sp>
        <p:nvSpPr>
          <p:cNvPr id="68" name="Ellipse 67"/>
          <p:cNvSpPr/>
          <p:nvPr/>
        </p:nvSpPr>
        <p:spPr>
          <a:xfrm>
            <a:off x="6206817" y="2463174"/>
            <a:ext cx="541474" cy="41636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ym typeface="Symbol"/>
              </a:rPr>
              <a:t></a:t>
            </a:r>
            <a:r>
              <a:rPr lang="en-US" sz="1400" b="1" baseline="-25000" dirty="0">
                <a:sym typeface="Symbol"/>
              </a:rPr>
              <a:t>2</a:t>
            </a:r>
            <a:endParaRPr lang="en-US" sz="1400" b="1" baseline="-25000" dirty="0"/>
          </a:p>
        </p:txBody>
      </p:sp>
      <p:sp>
        <p:nvSpPr>
          <p:cNvPr id="69" name="Rectangle 68"/>
          <p:cNvSpPr/>
          <p:nvPr/>
        </p:nvSpPr>
        <p:spPr>
          <a:xfrm>
            <a:off x="3186324" y="1757127"/>
            <a:ext cx="3626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12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3106489" y="2068558"/>
            <a:ext cx="3626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21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808689" y="2104095"/>
            <a:ext cx="3626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23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063146" y="1783412"/>
            <a:ext cx="3626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32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613478" y="2242880"/>
            <a:ext cx="5245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R3PE3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130598" y="2173487"/>
            <a:ext cx="5245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PE3R3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2351743" y="2242880"/>
            <a:ext cx="5245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R1PE1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1887847" y="2242880"/>
            <a:ext cx="5245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PE1R1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534" y="3212976"/>
            <a:ext cx="1047082" cy="461665"/>
          </a:xfrm>
          <a:prstGeom prst="rect">
            <a:avLst/>
          </a:prstGeom>
          <a:solidFill>
            <a:srgbClr val="C00000"/>
          </a:solidFill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Rule 1 </a:t>
            </a:r>
          </a:p>
        </p:txBody>
      </p:sp>
    </p:spTree>
    <p:extLst>
      <p:ext uri="{BB962C8B-B14F-4D97-AF65-F5344CB8AC3E}">
        <p14:creationId xmlns:p14="http://schemas.microsoft.com/office/powerpoint/2010/main" val="235130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532440" y="5625048"/>
            <a:ext cx="548640" cy="396240"/>
          </a:xfrm>
        </p:spPr>
        <p:txBody>
          <a:bodyPr/>
          <a:lstStyle/>
          <a:p>
            <a:fld id="{6E2D2B3B-882E-40F3-A32F-6DD51691504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7620000" cy="1143000"/>
          </a:xfrm>
        </p:spPr>
        <p:txBody>
          <a:bodyPr/>
          <a:lstStyle/>
          <a:p>
            <a:r>
              <a:rPr lang="en-US" sz="3000" b="1" dirty="0" smtClean="0">
                <a:solidFill>
                  <a:schemeClr val="accent2"/>
                </a:solidFill>
              </a:rPr>
              <a:t>ECTM_</a:t>
            </a:r>
            <a:r>
              <a:rPr lang="en-US" sz="3000" b="1" dirty="0" smtClean="0">
                <a:solidFill>
                  <a:srgbClr val="C00000"/>
                </a:solidFill>
              </a:rPr>
              <a:t>SAF - Example</a:t>
            </a:r>
            <a:endParaRPr lang="en-US" sz="3000" b="1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25192" y="3789040"/>
            <a:ext cx="6227128" cy="2727727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000" i="1" dirty="0" smtClean="0"/>
          </a:p>
          <a:p>
            <a:r>
              <a:rPr lang="en-US" sz="1600" b="1" i="1" dirty="0" smtClean="0"/>
              <a:t>The Analysis Model</a:t>
            </a:r>
          </a:p>
          <a:p>
            <a:pPr algn="ctr"/>
            <a:endParaRPr lang="en-US" sz="1200" dirty="0" smtClean="0"/>
          </a:p>
          <a:p>
            <a:pPr algn="ctr"/>
            <a:endParaRPr lang="en-US" sz="1200" dirty="0"/>
          </a:p>
          <a:p>
            <a:pPr algn="ctr"/>
            <a:endParaRPr lang="en-US" sz="1200" dirty="0" smtClean="0"/>
          </a:p>
          <a:p>
            <a:pPr algn="ctr"/>
            <a:endParaRPr lang="en-US" sz="1200" dirty="0"/>
          </a:p>
          <a:p>
            <a:pPr algn="ctr"/>
            <a:endParaRPr lang="en-US" sz="1200" dirty="0" smtClean="0"/>
          </a:p>
          <a:p>
            <a:pPr algn="ctr"/>
            <a:endParaRPr lang="en-US" sz="1200" dirty="0"/>
          </a:p>
          <a:p>
            <a:pPr algn="ctr"/>
            <a:endParaRPr lang="en-US" sz="1200" dirty="0" smtClean="0"/>
          </a:p>
          <a:p>
            <a:pPr algn="ctr"/>
            <a:endParaRPr lang="en-US" sz="1200" dirty="0"/>
          </a:p>
          <a:p>
            <a:pPr algn="ctr"/>
            <a:endParaRPr lang="en-US" sz="1200" dirty="0" smtClean="0"/>
          </a:p>
          <a:p>
            <a:pPr algn="ctr"/>
            <a:endParaRPr lang="en-US" sz="1200" dirty="0"/>
          </a:p>
          <a:p>
            <a:pPr algn="ctr"/>
            <a:endParaRPr lang="en-US" sz="1200" dirty="0" smtClean="0"/>
          </a:p>
          <a:p>
            <a:pPr algn="ctr"/>
            <a:endParaRPr lang="en-US" sz="1200" dirty="0"/>
          </a:p>
          <a:p>
            <a:pPr algn="ctr"/>
            <a:endParaRPr lang="en-US" sz="1200" dirty="0" smtClean="0"/>
          </a:p>
          <a:p>
            <a:pPr algn="ctr"/>
            <a:endParaRPr lang="en-US" sz="1200" dirty="0"/>
          </a:p>
        </p:txBody>
      </p:sp>
      <p:sp>
        <p:nvSpPr>
          <p:cNvPr id="9" name="Rectangle 8"/>
          <p:cNvSpPr/>
          <p:nvPr/>
        </p:nvSpPr>
        <p:spPr>
          <a:xfrm>
            <a:off x="1564913" y="5755202"/>
            <a:ext cx="558845" cy="39186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i="1" dirty="0"/>
              <a:t>PE </a:t>
            </a:r>
            <a:r>
              <a:rPr lang="en-US" sz="1100" b="1" i="1" dirty="0" smtClean="0"/>
              <a:t>1</a:t>
            </a:r>
            <a:endParaRPr lang="en-US" sz="1200" b="1" i="1" dirty="0"/>
          </a:p>
        </p:txBody>
      </p:sp>
      <p:sp>
        <p:nvSpPr>
          <p:cNvPr id="10" name="Rectangle 9"/>
          <p:cNvSpPr/>
          <p:nvPr/>
        </p:nvSpPr>
        <p:spPr>
          <a:xfrm>
            <a:off x="3693846" y="5772683"/>
            <a:ext cx="558845" cy="39186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i="1" dirty="0" smtClean="0"/>
              <a:t>PE 2</a:t>
            </a:r>
            <a:endParaRPr lang="en-US" sz="1200" b="1" i="1" dirty="0"/>
          </a:p>
        </p:txBody>
      </p:sp>
      <p:sp>
        <p:nvSpPr>
          <p:cNvPr id="11" name="Rectangle 10"/>
          <p:cNvSpPr/>
          <p:nvPr/>
        </p:nvSpPr>
        <p:spPr>
          <a:xfrm>
            <a:off x="6301788" y="5755202"/>
            <a:ext cx="558845" cy="39186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i="1" dirty="0" smtClean="0"/>
              <a:t>PE 3</a:t>
            </a:r>
            <a:endParaRPr lang="en-US" sz="1200" b="1" i="1" dirty="0"/>
          </a:p>
        </p:txBody>
      </p:sp>
      <p:sp>
        <p:nvSpPr>
          <p:cNvPr id="14" name="Rectangle 13"/>
          <p:cNvSpPr/>
          <p:nvPr/>
        </p:nvSpPr>
        <p:spPr>
          <a:xfrm>
            <a:off x="1564913" y="4523603"/>
            <a:ext cx="719583" cy="391868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i="1" dirty="0"/>
              <a:t>PE </a:t>
            </a:r>
            <a:r>
              <a:rPr lang="en-US" sz="1050" b="1" i="1" dirty="0" smtClean="0"/>
              <a:t>PE1R1</a:t>
            </a:r>
            <a:endParaRPr lang="en-US" sz="1100" b="1" i="1" dirty="0"/>
          </a:p>
        </p:txBody>
      </p:sp>
      <p:sp>
        <p:nvSpPr>
          <p:cNvPr id="15" name="Rectangle 14"/>
          <p:cNvSpPr/>
          <p:nvPr/>
        </p:nvSpPr>
        <p:spPr>
          <a:xfrm>
            <a:off x="1564913" y="5148143"/>
            <a:ext cx="719582" cy="391868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i="1" dirty="0"/>
              <a:t>PE </a:t>
            </a:r>
            <a:r>
              <a:rPr lang="en-US" sz="1050" b="1" i="1" dirty="0" smtClean="0"/>
              <a:t>R1PE1</a:t>
            </a:r>
            <a:endParaRPr lang="en-US" sz="1100" b="1" i="1" dirty="0"/>
          </a:p>
        </p:txBody>
      </p:sp>
      <p:sp>
        <p:nvSpPr>
          <p:cNvPr id="16" name="Rectangle 15"/>
          <p:cNvSpPr/>
          <p:nvPr/>
        </p:nvSpPr>
        <p:spPr>
          <a:xfrm>
            <a:off x="3693845" y="4523603"/>
            <a:ext cx="735100" cy="391868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i="1" dirty="0"/>
              <a:t>PE </a:t>
            </a:r>
            <a:r>
              <a:rPr lang="en-US" sz="1050" b="1" i="1" dirty="0" smtClean="0"/>
              <a:t>PE2R2 </a:t>
            </a:r>
            <a:endParaRPr lang="en-US" sz="1100" b="1" i="1" dirty="0"/>
          </a:p>
        </p:txBody>
      </p:sp>
      <p:sp>
        <p:nvSpPr>
          <p:cNvPr id="17" name="Rectangle 16"/>
          <p:cNvSpPr/>
          <p:nvPr/>
        </p:nvSpPr>
        <p:spPr>
          <a:xfrm>
            <a:off x="3693846" y="5078750"/>
            <a:ext cx="735099" cy="391868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i="1" dirty="0"/>
              <a:t>PE </a:t>
            </a:r>
            <a:r>
              <a:rPr lang="en-US" sz="1050" b="1" i="1" dirty="0" smtClean="0"/>
              <a:t>R2PE2</a:t>
            </a:r>
            <a:endParaRPr lang="en-US" sz="1100" b="1" i="1" dirty="0"/>
          </a:p>
        </p:txBody>
      </p:sp>
      <p:sp>
        <p:nvSpPr>
          <p:cNvPr id="18" name="Rectangle 17"/>
          <p:cNvSpPr/>
          <p:nvPr/>
        </p:nvSpPr>
        <p:spPr>
          <a:xfrm>
            <a:off x="6201656" y="4523603"/>
            <a:ext cx="658977" cy="391868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i="1" dirty="0"/>
              <a:t>PE </a:t>
            </a:r>
            <a:r>
              <a:rPr lang="en-US" sz="1050" b="1" i="1" dirty="0" smtClean="0"/>
              <a:t>PE3R3</a:t>
            </a:r>
            <a:endParaRPr lang="en-US" sz="1100" b="1" i="1" dirty="0"/>
          </a:p>
        </p:txBody>
      </p:sp>
      <p:sp>
        <p:nvSpPr>
          <p:cNvPr id="19" name="Rectangle 18"/>
          <p:cNvSpPr/>
          <p:nvPr/>
        </p:nvSpPr>
        <p:spPr>
          <a:xfrm>
            <a:off x="6195410" y="5078750"/>
            <a:ext cx="665223" cy="391868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i="1" dirty="0"/>
              <a:t>PE </a:t>
            </a:r>
            <a:r>
              <a:rPr lang="en-US" sz="1050" b="1" i="1" dirty="0" smtClean="0"/>
              <a:t>R3PE3</a:t>
            </a:r>
            <a:endParaRPr lang="en-US" sz="1100" b="1" i="1" dirty="0"/>
          </a:p>
        </p:txBody>
      </p:sp>
      <p:sp>
        <p:nvSpPr>
          <p:cNvPr id="20" name="Rectangle 19"/>
          <p:cNvSpPr/>
          <p:nvPr/>
        </p:nvSpPr>
        <p:spPr>
          <a:xfrm>
            <a:off x="2629380" y="4523603"/>
            <a:ext cx="638680" cy="391868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i="1" dirty="0"/>
              <a:t>PE </a:t>
            </a:r>
            <a:r>
              <a:rPr lang="en-US" sz="1050" b="1" i="1" dirty="0" smtClean="0"/>
              <a:t>R1R2</a:t>
            </a:r>
            <a:endParaRPr lang="en-US" sz="1100" b="1" i="1" dirty="0"/>
          </a:p>
        </p:txBody>
      </p:sp>
      <p:sp>
        <p:nvSpPr>
          <p:cNvPr id="21" name="Rectangle 20"/>
          <p:cNvSpPr/>
          <p:nvPr/>
        </p:nvSpPr>
        <p:spPr>
          <a:xfrm>
            <a:off x="2629380" y="5123651"/>
            <a:ext cx="638680" cy="391868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i="1" dirty="0"/>
              <a:t>PE </a:t>
            </a:r>
            <a:r>
              <a:rPr lang="en-US" sz="1050" b="1" i="1" dirty="0" smtClean="0"/>
              <a:t>R2R1</a:t>
            </a:r>
            <a:endParaRPr lang="en-US" sz="1100" b="1" i="1" dirty="0"/>
          </a:p>
        </p:txBody>
      </p:sp>
      <p:sp>
        <p:nvSpPr>
          <p:cNvPr id="22" name="Rectangle 21"/>
          <p:cNvSpPr/>
          <p:nvPr/>
        </p:nvSpPr>
        <p:spPr>
          <a:xfrm>
            <a:off x="5024429" y="4523603"/>
            <a:ext cx="691903" cy="391868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i="1" dirty="0"/>
              <a:t>PE </a:t>
            </a:r>
            <a:r>
              <a:rPr lang="en-US" sz="1050" b="1" i="1" dirty="0" smtClean="0"/>
              <a:t>R2R3</a:t>
            </a:r>
            <a:endParaRPr lang="en-US" sz="1100" b="1" i="1" dirty="0"/>
          </a:p>
        </p:txBody>
      </p:sp>
      <p:sp>
        <p:nvSpPr>
          <p:cNvPr id="23" name="Rectangle 22"/>
          <p:cNvSpPr/>
          <p:nvPr/>
        </p:nvSpPr>
        <p:spPr>
          <a:xfrm>
            <a:off x="5024429" y="5054258"/>
            <a:ext cx="691903" cy="391868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i="1" dirty="0"/>
              <a:t>PE </a:t>
            </a:r>
            <a:r>
              <a:rPr lang="en-US" sz="1050" b="1" i="1" dirty="0" smtClean="0"/>
              <a:t>R3R2</a:t>
            </a:r>
            <a:endParaRPr lang="en-US" sz="1100" b="1" i="1" dirty="0"/>
          </a:p>
        </p:txBody>
      </p:sp>
      <p:sp>
        <p:nvSpPr>
          <p:cNvPr id="33" name="Rectangle 32"/>
          <p:cNvSpPr/>
          <p:nvPr/>
        </p:nvSpPr>
        <p:spPr>
          <a:xfrm>
            <a:off x="1225192" y="1340768"/>
            <a:ext cx="6227128" cy="180422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i="1" dirty="0" smtClean="0"/>
              <a:t>The Architectural Model</a:t>
            </a:r>
          </a:p>
          <a:p>
            <a:endParaRPr lang="en-US" sz="1100" b="1" i="1" dirty="0" smtClean="0"/>
          </a:p>
          <a:p>
            <a:endParaRPr lang="en-US" sz="1100" b="1" i="1" dirty="0"/>
          </a:p>
          <a:p>
            <a:endParaRPr lang="en-US" sz="1100" b="1" i="1" dirty="0" smtClean="0"/>
          </a:p>
          <a:p>
            <a:pPr algn="ctr"/>
            <a:endParaRPr lang="en-US" sz="1200" dirty="0"/>
          </a:p>
          <a:p>
            <a:pPr algn="ctr"/>
            <a:endParaRPr lang="en-US" sz="1200" dirty="0" smtClean="0"/>
          </a:p>
          <a:p>
            <a:pPr algn="ctr"/>
            <a:endParaRPr lang="en-US" sz="1200" dirty="0"/>
          </a:p>
          <a:p>
            <a:pPr algn="ctr"/>
            <a:endParaRPr lang="en-US" sz="1200" dirty="0" smtClean="0"/>
          </a:p>
          <a:p>
            <a:pPr algn="ctr"/>
            <a:endParaRPr lang="en-US" sz="1200" dirty="0"/>
          </a:p>
        </p:txBody>
      </p:sp>
      <p:sp>
        <p:nvSpPr>
          <p:cNvPr id="34" name="Ellipse 33"/>
          <p:cNvSpPr/>
          <p:nvPr/>
        </p:nvSpPr>
        <p:spPr>
          <a:xfrm>
            <a:off x="2150098" y="1956380"/>
            <a:ext cx="502035" cy="30555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</a:rPr>
              <a:t>R1</a:t>
            </a:r>
            <a:endParaRPr lang="en-US" sz="1050" b="1" dirty="0">
              <a:solidFill>
                <a:srgbClr val="002060"/>
              </a:solidFill>
            </a:endParaRPr>
          </a:p>
        </p:txBody>
      </p:sp>
      <p:sp>
        <p:nvSpPr>
          <p:cNvPr id="35" name="Ellipse 34"/>
          <p:cNvSpPr/>
          <p:nvPr/>
        </p:nvSpPr>
        <p:spPr>
          <a:xfrm>
            <a:off x="3872157" y="1956380"/>
            <a:ext cx="522350" cy="30555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</a:rPr>
              <a:t>R2</a:t>
            </a:r>
            <a:endParaRPr lang="en-US" sz="1050" b="1" dirty="0">
              <a:solidFill>
                <a:srgbClr val="002060"/>
              </a:solidFill>
            </a:endParaRPr>
          </a:p>
        </p:txBody>
      </p:sp>
      <p:sp>
        <p:nvSpPr>
          <p:cNvPr id="36" name="Ellipse 35"/>
          <p:cNvSpPr/>
          <p:nvPr/>
        </p:nvSpPr>
        <p:spPr>
          <a:xfrm>
            <a:off x="5776936" y="1968583"/>
            <a:ext cx="519096" cy="30555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</a:rPr>
              <a:t>R3</a:t>
            </a:r>
            <a:endParaRPr lang="en-US" sz="1050" b="1" dirty="0">
              <a:solidFill>
                <a:srgbClr val="002060"/>
              </a:solidFill>
            </a:endParaRPr>
          </a:p>
        </p:txBody>
      </p:sp>
      <p:cxnSp>
        <p:nvCxnSpPr>
          <p:cNvPr id="37" name="Connecteur droit avec flèche 36"/>
          <p:cNvCxnSpPr/>
          <p:nvPr/>
        </p:nvCxnSpPr>
        <p:spPr>
          <a:xfrm flipV="1">
            <a:off x="2264287" y="2221203"/>
            <a:ext cx="93218" cy="3586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>
            <a:stCxn id="34" idx="6"/>
            <a:endCxn id="35" idx="2"/>
          </p:cNvCxnSpPr>
          <p:nvPr/>
        </p:nvCxnSpPr>
        <p:spPr>
          <a:xfrm>
            <a:off x="2652133" y="2109156"/>
            <a:ext cx="122002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>
            <a:stCxn id="35" idx="6"/>
            <a:endCxn id="36" idx="2"/>
          </p:cNvCxnSpPr>
          <p:nvPr/>
        </p:nvCxnSpPr>
        <p:spPr>
          <a:xfrm>
            <a:off x="4394507" y="2109156"/>
            <a:ext cx="1382429" cy="1220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 flipH="1" flipV="1">
            <a:off x="4142627" y="2274135"/>
            <a:ext cx="1" cy="28924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flipH="1" flipV="1">
            <a:off x="6167216" y="2274135"/>
            <a:ext cx="62364" cy="28924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>
            <a:stCxn id="35" idx="1"/>
            <a:endCxn id="34" idx="7"/>
          </p:cNvCxnSpPr>
          <p:nvPr/>
        </p:nvCxnSpPr>
        <p:spPr>
          <a:xfrm flipH="1">
            <a:off x="2578612" y="2001127"/>
            <a:ext cx="1370041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>
            <a:stCxn id="36" idx="1"/>
            <a:endCxn id="35" idx="7"/>
          </p:cNvCxnSpPr>
          <p:nvPr/>
        </p:nvCxnSpPr>
        <p:spPr>
          <a:xfrm flipH="1" flipV="1">
            <a:off x="4318010" y="2001127"/>
            <a:ext cx="1534945" cy="1220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/>
          <p:nvPr/>
        </p:nvCxnSpPr>
        <p:spPr>
          <a:xfrm>
            <a:off x="6029914" y="2261931"/>
            <a:ext cx="74649" cy="30145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/>
          <p:nvPr/>
        </p:nvCxnSpPr>
        <p:spPr>
          <a:xfrm>
            <a:off x="4251784" y="2261931"/>
            <a:ext cx="0" cy="30145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 flipH="1">
            <a:off x="2410729" y="2258212"/>
            <a:ext cx="53224" cy="32163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 flipH="1">
            <a:off x="2080982" y="1735040"/>
            <a:ext cx="4399260" cy="12349"/>
          </a:xfrm>
          <a:prstGeom prst="line">
            <a:avLst/>
          </a:prstGeom>
          <a:ln w="19050">
            <a:solidFill>
              <a:schemeClr val="accent2"/>
            </a:solidFill>
            <a:prstDash val="soli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8" name="Flèche vers le bas 47"/>
          <p:cNvSpPr/>
          <p:nvPr/>
        </p:nvSpPr>
        <p:spPr>
          <a:xfrm>
            <a:off x="4218251" y="3221414"/>
            <a:ext cx="219004" cy="478726"/>
          </a:xfrm>
          <a:prstGeom prst="downArrow">
            <a:avLst>
              <a:gd name="adj1" fmla="val 29673"/>
              <a:gd name="adj2" fmla="val 66258"/>
            </a:avLst>
          </a:prstGeom>
          <a:solidFill>
            <a:schemeClr val="tx2"/>
          </a:solidFill>
          <a:ln w="12700"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700" b="1" baseline="-25000" dirty="0">
              <a:solidFill>
                <a:srgbClr val="C000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987824" y="3212976"/>
            <a:ext cx="11789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i="1" dirty="0" smtClean="0">
                <a:solidFill>
                  <a:schemeClr val="tx2"/>
                </a:solidFill>
              </a:rPr>
              <a:t>ECTM</a:t>
            </a:r>
            <a:r>
              <a:rPr lang="en-US" b="1" i="1" baseline="-25000" dirty="0" smtClean="0">
                <a:solidFill>
                  <a:schemeClr val="tx2"/>
                </a:solidFill>
              </a:rPr>
              <a:t>SAF</a:t>
            </a:r>
            <a:endParaRPr lang="en-US" sz="2000" b="1" i="1" baseline="-25000" dirty="0">
              <a:solidFill>
                <a:schemeClr val="tx2"/>
              </a:solidFill>
            </a:endParaRPr>
          </a:p>
        </p:txBody>
      </p:sp>
      <p:cxnSp>
        <p:nvCxnSpPr>
          <p:cNvPr id="50" name="Connecteur droit 49"/>
          <p:cNvCxnSpPr/>
          <p:nvPr/>
        </p:nvCxnSpPr>
        <p:spPr>
          <a:xfrm flipH="1">
            <a:off x="2064622" y="1747389"/>
            <a:ext cx="531" cy="708151"/>
          </a:xfrm>
          <a:prstGeom prst="line">
            <a:avLst/>
          </a:prstGeom>
          <a:ln w="19050">
            <a:solidFill>
              <a:schemeClr val="accent2"/>
            </a:solidFill>
            <a:prstDash val="soli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1" name="Connecteur droit 50"/>
          <p:cNvCxnSpPr/>
          <p:nvPr/>
        </p:nvCxnSpPr>
        <p:spPr>
          <a:xfrm>
            <a:off x="6457615" y="1735040"/>
            <a:ext cx="1" cy="720499"/>
          </a:xfrm>
          <a:prstGeom prst="line">
            <a:avLst/>
          </a:prstGeom>
          <a:ln w="19050">
            <a:solidFill>
              <a:schemeClr val="accent2"/>
            </a:solidFill>
            <a:prstDash val="solid"/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2065153" y="2622458"/>
            <a:ext cx="558845" cy="39186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i="1" dirty="0"/>
              <a:t>PE </a:t>
            </a:r>
            <a:r>
              <a:rPr lang="en-US" sz="1100" b="1" i="1" dirty="0" smtClean="0"/>
              <a:t>1</a:t>
            </a:r>
            <a:endParaRPr lang="en-US" sz="1200" b="1" i="1" dirty="0"/>
          </a:p>
        </p:txBody>
      </p:sp>
      <p:sp>
        <p:nvSpPr>
          <p:cNvPr id="65" name="Rectangle 64"/>
          <p:cNvSpPr/>
          <p:nvPr/>
        </p:nvSpPr>
        <p:spPr>
          <a:xfrm>
            <a:off x="3905910" y="2594654"/>
            <a:ext cx="558845" cy="39186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i="1" dirty="0" smtClean="0"/>
              <a:t>PE 2</a:t>
            </a:r>
            <a:endParaRPr lang="en-US" sz="1200" b="1" i="1" dirty="0"/>
          </a:p>
        </p:txBody>
      </p:sp>
      <p:sp>
        <p:nvSpPr>
          <p:cNvPr id="66" name="Rectangle 65"/>
          <p:cNvSpPr/>
          <p:nvPr/>
        </p:nvSpPr>
        <p:spPr>
          <a:xfrm>
            <a:off x="5918975" y="2587405"/>
            <a:ext cx="558845" cy="39186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i="1" dirty="0" smtClean="0"/>
              <a:t>PE 3</a:t>
            </a:r>
            <a:endParaRPr lang="en-US" sz="1200" b="1" i="1" dirty="0"/>
          </a:p>
        </p:txBody>
      </p:sp>
      <p:sp>
        <p:nvSpPr>
          <p:cNvPr id="67" name="Ellipse 66"/>
          <p:cNvSpPr/>
          <p:nvPr/>
        </p:nvSpPr>
        <p:spPr>
          <a:xfrm>
            <a:off x="1722814" y="2455539"/>
            <a:ext cx="541474" cy="41636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ym typeface="Symbol"/>
              </a:rPr>
              <a:t></a:t>
            </a:r>
            <a:r>
              <a:rPr lang="en-US" sz="1400" b="1" baseline="-25000" dirty="0" smtClean="0"/>
              <a:t>1</a:t>
            </a:r>
            <a:endParaRPr lang="en-US" sz="1400" b="1" baseline="-25000" dirty="0"/>
          </a:p>
        </p:txBody>
      </p:sp>
      <p:sp>
        <p:nvSpPr>
          <p:cNvPr id="68" name="Ellipse 67"/>
          <p:cNvSpPr/>
          <p:nvPr/>
        </p:nvSpPr>
        <p:spPr>
          <a:xfrm>
            <a:off x="6206817" y="2463174"/>
            <a:ext cx="541474" cy="41636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ym typeface="Symbol"/>
              </a:rPr>
              <a:t></a:t>
            </a:r>
            <a:r>
              <a:rPr lang="en-US" sz="1400" b="1" baseline="-25000" dirty="0">
                <a:sym typeface="Symbol"/>
              </a:rPr>
              <a:t>2</a:t>
            </a:r>
            <a:endParaRPr lang="en-US" sz="1400" b="1" baseline="-25000" dirty="0"/>
          </a:p>
        </p:txBody>
      </p:sp>
      <p:sp>
        <p:nvSpPr>
          <p:cNvPr id="69" name="Rectangle 68"/>
          <p:cNvSpPr/>
          <p:nvPr/>
        </p:nvSpPr>
        <p:spPr>
          <a:xfrm>
            <a:off x="3128616" y="1757127"/>
            <a:ext cx="4780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R1R2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3048781" y="2068558"/>
            <a:ext cx="47801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R2R1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750981" y="2104095"/>
            <a:ext cx="47801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R2R3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005438" y="1783412"/>
            <a:ext cx="47801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R3R2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613478" y="2242880"/>
            <a:ext cx="5245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R3PE3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130598" y="2173487"/>
            <a:ext cx="5245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PE3R3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2351743" y="2242880"/>
            <a:ext cx="5245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R1PE1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1887847" y="2242880"/>
            <a:ext cx="5245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PE1R1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8534" y="3183359"/>
            <a:ext cx="1047082" cy="461665"/>
          </a:xfrm>
          <a:prstGeom prst="rect">
            <a:avLst/>
          </a:prstGeom>
          <a:solidFill>
            <a:srgbClr val="C00000"/>
          </a:solidFill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Rule </a:t>
            </a:r>
            <a:r>
              <a:rPr lang="en-US" sz="2400" b="1" dirty="0" smtClean="0">
                <a:solidFill>
                  <a:schemeClr val="bg1"/>
                </a:solidFill>
              </a:rPr>
              <a:t>2 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532440" y="5625048"/>
            <a:ext cx="548640" cy="396240"/>
          </a:xfrm>
        </p:spPr>
        <p:txBody>
          <a:bodyPr/>
          <a:lstStyle/>
          <a:p>
            <a:fld id="{6E2D2B3B-882E-40F3-A32F-6DD51691504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7620000" cy="1143000"/>
          </a:xfrm>
        </p:spPr>
        <p:txBody>
          <a:bodyPr/>
          <a:lstStyle/>
          <a:p>
            <a:r>
              <a:rPr lang="en-US" sz="3000" b="1" dirty="0" smtClean="0">
                <a:solidFill>
                  <a:schemeClr val="accent2"/>
                </a:solidFill>
              </a:rPr>
              <a:t>ECTM_</a:t>
            </a:r>
            <a:r>
              <a:rPr lang="en-US" sz="3000" b="1" dirty="0" smtClean="0">
                <a:solidFill>
                  <a:srgbClr val="C00000"/>
                </a:solidFill>
              </a:rPr>
              <a:t>SAF - Example</a:t>
            </a:r>
            <a:endParaRPr lang="en-US" sz="3000" b="1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25192" y="3789040"/>
            <a:ext cx="6227128" cy="2727727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000" i="1" dirty="0" smtClean="0"/>
          </a:p>
          <a:p>
            <a:r>
              <a:rPr lang="en-US" sz="1600" b="1" i="1" dirty="0" smtClean="0"/>
              <a:t>The Analysis Model</a:t>
            </a:r>
          </a:p>
          <a:p>
            <a:pPr algn="ctr"/>
            <a:endParaRPr lang="en-US" sz="1200" dirty="0" smtClean="0"/>
          </a:p>
          <a:p>
            <a:pPr algn="ctr"/>
            <a:endParaRPr lang="en-US" sz="1200" dirty="0"/>
          </a:p>
          <a:p>
            <a:pPr algn="ctr"/>
            <a:endParaRPr lang="en-US" sz="1200" dirty="0" smtClean="0"/>
          </a:p>
          <a:p>
            <a:pPr algn="ctr"/>
            <a:endParaRPr lang="en-US" sz="1200" dirty="0"/>
          </a:p>
          <a:p>
            <a:pPr algn="ctr"/>
            <a:endParaRPr lang="en-US" sz="1200" dirty="0" smtClean="0"/>
          </a:p>
          <a:p>
            <a:pPr algn="ctr"/>
            <a:endParaRPr lang="en-US" sz="1200" dirty="0"/>
          </a:p>
          <a:p>
            <a:pPr algn="ctr"/>
            <a:endParaRPr lang="en-US" sz="1200" dirty="0" smtClean="0"/>
          </a:p>
          <a:p>
            <a:pPr algn="ctr"/>
            <a:endParaRPr lang="en-US" sz="1200" dirty="0"/>
          </a:p>
          <a:p>
            <a:pPr algn="ctr"/>
            <a:endParaRPr lang="en-US" sz="1200" dirty="0" smtClean="0"/>
          </a:p>
          <a:p>
            <a:pPr algn="ctr"/>
            <a:endParaRPr lang="en-US" sz="1200" dirty="0"/>
          </a:p>
          <a:p>
            <a:pPr algn="ctr"/>
            <a:endParaRPr lang="en-US" sz="1200" dirty="0" smtClean="0"/>
          </a:p>
          <a:p>
            <a:pPr algn="ctr"/>
            <a:endParaRPr lang="en-US" sz="1200" dirty="0"/>
          </a:p>
          <a:p>
            <a:pPr algn="ctr"/>
            <a:endParaRPr lang="en-US" sz="1200" dirty="0" smtClean="0"/>
          </a:p>
          <a:p>
            <a:pPr algn="ctr"/>
            <a:endParaRPr lang="en-US" sz="1200" dirty="0"/>
          </a:p>
        </p:txBody>
      </p:sp>
      <p:sp>
        <p:nvSpPr>
          <p:cNvPr id="9" name="Rectangle 8"/>
          <p:cNvSpPr/>
          <p:nvPr/>
        </p:nvSpPr>
        <p:spPr>
          <a:xfrm>
            <a:off x="1564913" y="5755202"/>
            <a:ext cx="558845" cy="39186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i="1" dirty="0"/>
              <a:t>PE </a:t>
            </a:r>
            <a:r>
              <a:rPr lang="en-US" sz="1100" b="1" i="1" dirty="0" smtClean="0"/>
              <a:t>1</a:t>
            </a:r>
            <a:endParaRPr lang="en-US" sz="1200" b="1" i="1" dirty="0"/>
          </a:p>
        </p:txBody>
      </p:sp>
      <p:sp>
        <p:nvSpPr>
          <p:cNvPr id="10" name="Rectangle 9"/>
          <p:cNvSpPr/>
          <p:nvPr/>
        </p:nvSpPr>
        <p:spPr>
          <a:xfrm>
            <a:off x="3693846" y="5772683"/>
            <a:ext cx="558845" cy="39186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i="1" dirty="0" smtClean="0"/>
              <a:t>PE 2</a:t>
            </a:r>
            <a:endParaRPr lang="en-US" sz="1200" b="1" i="1" dirty="0"/>
          </a:p>
        </p:txBody>
      </p:sp>
      <p:sp>
        <p:nvSpPr>
          <p:cNvPr id="11" name="Rectangle 10"/>
          <p:cNvSpPr/>
          <p:nvPr/>
        </p:nvSpPr>
        <p:spPr>
          <a:xfrm>
            <a:off x="6301788" y="5755202"/>
            <a:ext cx="558845" cy="39186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i="1" dirty="0" smtClean="0"/>
              <a:t>PE 3</a:t>
            </a:r>
            <a:endParaRPr lang="en-US" sz="1200" b="1" i="1" dirty="0"/>
          </a:p>
        </p:txBody>
      </p:sp>
      <p:sp>
        <p:nvSpPr>
          <p:cNvPr id="12" name="Ellipse 11"/>
          <p:cNvSpPr/>
          <p:nvPr/>
        </p:nvSpPr>
        <p:spPr>
          <a:xfrm>
            <a:off x="1304993" y="5956371"/>
            <a:ext cx="539341" cy="41636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ym typeface="Symbol"/>
              </a:rPr>
              <a:t></a:t>
            </a:r>
            <a:r>
              <a:rPr lang="en-US" sz="1400" b="1" baseline="-25000" dirty="0" smtClean="0"/>
              <a:t>1</a:t>
            </a:r>
            <a:endParaRPr lang="en-US" sz="1400" b="1" baseline="-25000" dirty="0"/>
          </a:p>
        </p:txBody>
      </p:sp>
      <p:sp>
        <p:nvSpPr>
          <p:cNvPr id="13" name="Ellipse 12"/>
          <p:cNvSpPr/>
          <p:nvPr/>
        </p:nvSpPr>
        <p:spPr>
          <a:xfrm>
            <a:off x="5841289" y="5855202"/>
            <a:ext cx="580252" cy="41636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ym typeface="Symbol"/>
              </a:rPr>
              <a:t></a:t>
            </a:r>
            <a:r>
              <a:rPr lang="en-US" sz="1400" b="1" baseline="-25000" dirty="0">
                <a:sym typeface="Symbol"/>
              </a:rPr>
              <a:t>2</a:t>
            </a:r>
            <a:endParaRPr lang="en-US" sz="1400" b="1" baseline="-25000" dirty="0"/>
          </a:p>
        </p:txBody>
      </p:sp>
      <p:sp>
        <p:nvSpPr>
          <p:cNvPr id="14" name="Rectangle 13"/>
          <p:cNvSpPr/>
          <p:nvPr/>
        </p:nvSpPr>
        <p:spPr>
          <a:xfrm>
            <a:off x="1564913" y="4523603"/>
            <a:ext cx="719583" cy="391868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i="1" dirty="0"/>
              <a:t>PE </a:t>
            </a:r>
            <a:r>
              <a:rPr lang="en-US" sz="1050" b="1" i="1" dirty="0" smtClean="0"/>
              <a:t>PE1R1</a:t>
            </a:r>
            <a:endParaRPr lang="en-US" sz="1100" b="1" i="1" dirty="0"/>
          </a:p>
        </p:txBody>
      </p:sp>
      <p:sp>
        <p:nvSpPr>
          <p:cNvPr id="15" name="Rectangle 14"/>
          <p:cNvSpPr/>
          <p:nvPr/>
        </p:nvSpPr>
        <p:spPr>
          <a:xfrm>
            <a:off x="1564913" y="5148143"/>
            <a:ext cx="719582" cy="391868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i="1" dirty="0"/>
              <a:t>PE </a:t>
            </a:r>
            <a:r>
              <a:rPr lang="en-US" sz="1050" b="1" i="1" dirty="0" smtClean="0"/>
              <a:t>R1PE1</a:t>
            </a:r>
            <a:endParaRPr lang="en-US" sz="1100" b="1" i="1" dirty="0"/>
          </a:p>
        </p:txBody>
      </p:sp>
      <p:sp>
        <p:nvSpPr>
          <p:cNvPr id="16" name="Rectangle 15"/>
          <p:cNvSpPr/>
          <p:nvPr/>
        </p:nvSpPr>
        <p:spPr>
          <a:xfrm>
            <a:off x="3693845" y="4523603"/>
            <a:ext cx="735100" cy="391868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i="1" dirty="0"/>
              <a:t>PE </a:t>
            </a:r>
            <a:r>
              <a:rPr lang="en-US" sz="1050" b="1" i="1" dirty="0" smtClean="0"/>
              <a:t>PE2R2 </a:t>
            </a:r>
            <a:endParaRPr lang="en-US" sz="1100" b="1" i="1" dirty="0"/>
          </a:p>
        </p:txBody>
      </p:sp>
      <p:sp>
        <p:nvSpPr>
          <p:cNvPr id="17" name="Rectangle 16"/>
          <p:cNvSpPr/>
          <p:nvPr/>
        </p:nvSpPr>
        <p:spPr>
          <a:xfrm>
            <a:off x="3693846" y="5078750"/>
            <a:ext cx="735099" cy="391868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i="1" dirty="0"/>
              <a:t>PE </a:t>
            </a:r>
            <a:r>
              <a:rPr lang="en-US" sz="1050" b="1" i="1" dirty="0" smtClean="0"/>
              <a:t>R2PE2</a:t>
            </a:r>
            <a:endParaRPr lang="en-US" sz="1100" b="1" i="1" dirty="0"/>
          </a:p>
        </p:txBody>
      </p:sp>
      <p:sp>
        <p:nvSpPr>
          <p:cNvPr id="18" name="Rectangle 17"/>
          <p:cNvSpPr/>
          <p:nvPr/>
        </p:nvSpPr>
        <p:spPr>
          <a:xfrm>
            <a:off x="6201656" y="4523603"/>
            <a:ext cx="658977" cy="391868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i="1" dirty="0"/>
              <a:t>PE </a:t>
            </a:r>
            <a:r>
              <a:rPr lang="en-US" sz="1050" b="1" i="1" dirty="0" smtClean="0"/>
              <a:t>PE3R3</a:t>
            </a:r>
            <a:endParaRPr lang="en-US" sz="1100" b="1" i="1" dirty="0"/>
          </a:p>
        </p:txBody>
      </p:sp>
      <p:sp>
        <p:nvSpPr>
          <p:cNvPr id="19" name="Rectangle 18"/>
          <p:cNvSpPr/>
          <p:nvPr/>
        </p:nvSpPr>
        <p:spPr>
          <a:xfrm>
            <a:off x="6195410" y="5078750"/>
            <a:ext cx="665223" cy="391868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i="1" dirty="0"/>
              <a:t>PE </a:t>
            </a:r>
            <a:r>
              <a:rPr lang="en-US" sz="1050" b="1" i="1" dirty="0" smtClean="0"/>
              <a:t>R3PE3</a:t>
            </a:r>
            <a:endParaRPr lang="en-US" sz="1100" b="1" i="1" dirty="0"/>
          </a:p>
        </p:txBody>
      </p:sp>
      <p:sp>
        <p:nvSpPr>
          <p:cNvPr id="20" name="Rectangle 19"/>
          <p:cNvSpPr/>
          <p:nvPr/>
        </p:nvSpPr>
        <p:spPr>
          <a:xfrm>
            <a:off x="2629380" y="4523603"/>
            <a:ext cx="638680" cy="391868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i="1" dirty="0"/>
              <a:t>PE </a:t>
            </a:r>
            <a:r>
              <a:rPr lang="en-US" sz="1050" b="1" i="1" dirty="0" smtClean="0"/>
              <a:t>R1R2</a:t>
            </a:r>
            <a:endParaRPr lang="en-US" sz="1100" b="1" i="1" dirty="0"/>
          </a:p>
        </p:txBody>
      </p:sp>
      <p:sp>
        <p:nvSpPr>
          <p:cNvPr id="21" name="Rectangle 20"/>
          <p:cNvSpPr/>
          <p:nvPr/>
        </p:nvSpPr>
        <p:spPr>
          <a:xfrm>
            <a:off x="2629380" y="5123651"/>
            <a:ext cx="638680" cy="391868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i="1" dirty="0"/>
              <a:t>PE </a:t>
            </a:r>
            <a:r>
              <a:rPr lang="en-US" sz="1050" b="1" i="1" dirty="0" smtClean="0"/>
              <a:t>R2R1</a:t>
            </a:r>
            <a:endParaRPr lang="en-US" sz="1100" b="1" i="1" dirty="0"/>
          </a:p>
        </p:txBody>
      </p:sp>
      <p:sp>
        <p:nvSpPr>
          <p:cNvPr id="22" name="Rectangle 21"/>
          <p:cNvSpPr/>
          <p:nvPr/>
        </p:nvSpPr>
        <p:spPr>
          <a:xfrm>
            <a:off x="5024429" y="4523603"/>
            <a:ext cx="691903" cy="391868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i="1" dirty="0"/>
              <a:t>PE </a:t>
            </a:r>
            <a:r>
              <a:rPr lang="en-US" sz="1050" b="1" i="1" dirty="0" smtClean="0"/>
              <a:t>R2R3</a:t>
            </a:r>
            <a:endParaRPr lang="en-US" sz="1100" b="1" i="1" dirty="0"/>
          </a:p>
        </p:txBody>
      </p:sp>
      <p:sp>
        <p:nvSpPr>
          <p:cNvPr id="23" name="Rectangle 22"/>
          <p:cNvSpPr/>
          <p:nvPr/>
        </p:nvSpPr>
        <p:spPr>
          <a:xfrm>
            <a:off x="5024429" y="5054258"/>
            <a:ext cx="691903" cy="391868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i="1" dirty="0"/>
              <a:t>PE </a:t>
            </a:r>
            <a:r>
              <a:rPr lang="en-US" sz="1050" b="1" i="1" dirty="0" smtClean="0"/>
              <a:t>R3R2</a:t>
            </a:r>
            <a:endParaRPr lang="en-US" sz="1100" b="1" i="1" dirty="0"/>
          </a:p>
        </p:txBody>
      </p:sp>
      <p:sp>
        <p:nvSpPr>
          <p:cNvPr id="24" name="Ellipse 23"/>
          <p:cNvSpPr/>
          <p:nvPr/>
        </p:nvSpPr>
        <p:spPr>
          <a:xfrm>
            <a:off x="1304994" y="4214913"/>
            <a:ext cx="705141" cy="41636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2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ym typeface="Symbol"/>
              </a:rPr>
              <a:t></a:t>
            </a:r>
            <a:r>
              <a:rPr lang="en-US" sz="1400" b="1" baseline="-25000" dirty="0">
                <a:sym typeface="Symbol"/>
              </a:rPr>
              <a:t>1,1</a:t>
            </a:r>
            <a:endParaRPr lang="en-US" sz="1400" b="1" baseline="-25000" dirty="0"/>
          </a:p>
        </p:txBody>
      </p:sp>
      <p:sp>
        <p:nvSpPr>
          <p:cNvPr id="25" name="Ellipse 24"/>
          <p:cNvSpPr/>
          <p:nvPr/>
        </p:nvSpPr>
        <p:spPr>
          <a:xfrm>
            <a:off x="2385345" y="4214913"/>
            <a:ext cx="705141" cy="41636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2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ym typeface="Symbol"/>
              </a:rPr>
              <a:t></a:t>
            </a:r>
            <a:r>
              <a:rPr lang="en-US" sz="1400" b="1" baseline="-25000" dirty="0">
                <a:sym typeface="Symbol"/>
              </a:rPr>
              <a:t></a:t>
            </a:r>
            <a:r>
              <a:rPr lang="en-US" sz="1400" b="1" baseline="-25000" dirty="0" smtClean="0">
                <a:sym typeface="Symbol"/>
              </a:rPr>
              <a:t>1,2</a:t>
            </a:r>
            <a:endParaRPr lang="en-US" sz="1400" b="1" baseline="-25000" dirty="0"/>
          </a:p>
        </p:txBody>
      </p:sp>
      <p:sp>
        <p:nvSpPr>
          <p:cNvPr id="26" name="Ellipse 25"/>
          <p:cNvSpPr/>
          <p:nvPr/>
        </p:nvSpPr>
        <p:spPr>
          <a:xfrm>
            <a:off x="4723190" y="4214913"/>
            <a:ext cx="705141" cy="41636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2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ym typeface="Symbol"/>
              </a:rPr>
              <a:t></a:t>
            </a:r>
            <a:r>
              <a:rPr lang="en-US" sz="1400" b="1" baseline="-25000" dirty="0">
                <a:sym typeface="Symbol"/>
              </a:rPr>
              <a:t></a:t>
            </a:r>
            <a:r>
              <a:rPr lang="en-US" sz="1400" b="1" baseline="-25000" dirty="0" smtClean="0">
                <a:sym typeface="Symbol"/>
              </a:rPr>
              <a:t>1,3</a:t>
            </a:r>
            <a:endParaRPr lang="en-US" sz="1400" b="1" baseline="-25000" dirty="0"/>
          </a:p>
        </p:txBody>
      </p:sp>
      <p:sp>
        <p:nvSpPr>
          <p:cNvPr id="27" name="Ellipse 26"/>
          <p:cNvSpPr/>
          <p:nvPr/>
        </p:nvSpPr>
        <p:spPr>
          <a:xfrm>
            <a:off x="6643141" y="5219951"/>
            <a:ext cx="705141" cy="41636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2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ym typeface="Symbol"/>
              </a:rPr>
              <a:t></a:t>
            </a:r>
            <a:r>
              <a:rPr lang="en-US" sz="1400" b="1" baseline="-25000" dirty="0">
                <a:sym typeface="Symbol"/>
              </a:rPr>
              <a:t></a:t>
            </a:r>
            <a:r>
              <a:rPr lang="en-US" sz="1400" b="1" baseline="-25000" dirty="0" smtClean="0">
                <a:sym typeface="Symbol"/>
              </a:rPr>
              <a:t>1,4</a:t>
            </a:r>
            <a:endParaRPr lang="en-US" sz="1400" b="1" baseline="-25000" dirty="0"/>
          </a:p>
        </p:txBody>
      </p:sp>
      <p:cxnSp>
        <p:nvCxnSpPr>
          <p:cNvPr id="28" name="Connecteur droit avec flèche 27"/>
          <p:cNvCxnSpPr/>
          <p:nvPr/>
        </p:nvCxnSpPr>
        <p:spPr>
          <a:xfrm flipV="1">
            <a:off x="1489926" y="4570300"/>
            <a:ext cx="1" cy="137955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>
            <a:stCxn id="24" idx="6"/>
            <a:endCxn id="25" idx="2"/>
          </p:cNvCxnSpPr>
          <p:nvPr/>
        </p:nvCxnSpPr>
        <p:spPr>
          <a:xfrm>
            <a:off x="2010135" y="4423093"/>
            <a:ext cx="375211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>
            <a:endCxn id="26" idx="2"/>
          </p:cNvCxnSpPr>
          <p:nvPr/>
        </p:nvCxnSpPr>
        <p:spPr>
          <a:xfrm>
            <a:off x="3090486" y="4363512"/>
            <a:ext cx="1632704" cy="5958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>
            <a:endCxn id="27" idx="1"/>
          </p:cNvCxnSpPr>
          <p:nvPr/>
        </p:nvCxnSpPr>
        <p:spPr>
          <a:xfrm>
            <a:off x="5380042" y="4504487"/>
            <a:ext cx="1366365" cy="776439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>
            <a:stCxn id="27" idx="3"/>
            <a:endCxn id="13" idx="7"/>
          </p:cNvCxnSpPr>
          <p:nvPr/>
        </p:nvCxnSpPr>
        <p:spPr>
          <a:xfrm flipH="1">
            <a:off x="6336565" y="5575336"/>
            <a:ext cx="409842" cy="34084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1225192" y="1340768"/>
            <a:ext cx="6227128" cy="180422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i="1" dirty="0" smtClean="0"/>
              <a:t>The Architectural Model</a:t>
            </a:r>
          </a:p>
          <a:p>
            <a:endParaRPr lang="en-US" sz="1100" b="1" i="1" dirty="0" smtClean="0"/>
          </a:p>
          <a:p>
            <a:endParaRPr lang="en-US" sz="1100" b="1" i="1" dirty="0"/>
          </a:p>
          <a:p>
            <a:endParaRPr lang="en-US" sz="1100" b="1" i="1" dirty="0" smtClean="0"/>
          </a:p>
          <a:p>
            <a:pPr algn="ctr"/>
            <a:endParaRPr lang="en-US" sz="1200" dirty="0"/>
          </a:p>
          <a:p>
            <a:pPr algn="ctr"/>
            <a:endParaRPr lang="en-US" sz="1200" dirty="0" smtClean="0"/>
          </a:p>
          <a:p>
            <a:pPr algn="ctr"/>
            <a:endParaRPr lang="en-US" sz="1200" dirty="0"/>
          </a:p>
          <a:p>
            <a:pPr algn="ctr"/>
            <a:endParaRPr lang="en-US" sz="1200" dirty="0" smtClean="0"/>
          </a:p>
          <a:p>
            <a:pPr algn="ctr"/>
            <a:endParaRPr lang="en-US" sz="1200" dirty="0"/>
          </a:p>
        </p:txBody>
      </p:sp>
      <p:sp>
        <p:nvSpPr>
          <p:cNvPr id="34" name="Ellipse 33"/>
          <p:cNvSpPr/>
          <p:nvPr/>
        </p:nvSpPr>
        <p:spPr>
          <a:xfrm>
            <a:off x="2150098" y="1956380"/>
            <a:ext cx="502035" cy="30555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</a:rPr>
              <a:t>R1</a:t>
            </a:r>
            <a:endParaRPr lang="en-US" sz="1050" b="1" dirty="0">
              <a:solidFill>
                <a:srgbClr val="002060"/>
              </a:solidFill>
            </a:endParaRPr>
          </a:p>
        </p:txBody>
      </p:sp>
      <p:sp>
        <p:nvSpPr>
          <p:cNvPr id="35" name="Ellipse 34"/>
          <p:cNvSpPr/>
          <p:nvPr/>
        </p:nvSpPr>
        <p:spPr>
          <a:xfrm>
            <a:off x="3872157" y="1956380"/>
            <a:ext cx="522350" cy="30555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</a:rPr>
              <a:t>R2</a:t>
            </a:r>
            <a:endParaRPr lang="en-US" sz="1050" b="1" dirty="0">
              <a:solidFill>
                <a:srgbClr val="002060"/>
              </a:solidFill>
            </a:endParaRPr>
          </a:p>
        </p:txBody>
      </p:sp>
      <p:sp>
        <p:nvSpPr>
          <p:cNvPr id="36" name="Ellipse 35"/>
          <p:cNvSpPr/>
          <p:nvPr/>
        </p:nvSpPr>
        <p:spPr>
          <a:xfrm>
            <a:off x="5776936" y="1968583"/>
            <a:ext cx="519096" cy="30555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</a:rPr>
              <a:t>R3</a:t>
            </a:r>
            <a:endParaRPr lang="en-US" sz="1050" b="1" dirty="0">
              <a:solidFill>
                <a:srgbClr val="002060"/>
              </a:solidFill>
            </a:endParaRPr>
          </a:p>
        </p:txBody>
      </p:sp>
      <p:cxnSp>
        <p:nvCxnSpPr>
          <p:cNvPr id="37" name="Connecteur droit avec flèche 36"/>
          <p:cNvCxnSpPr/>
          <p:nvPr/>
        </p:nvCxnSpPr>
        <p:spPr>
          <a:xfrm flipV="1">
            <a:off x="2264287" y="2221203"/>
            <a:ext cx="93218" cy="3586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>
            <a:stCxn id="34" idx="6"/>
            <a:endCxn id="35" idx="2"/>
          </p:cNvCxnSpPr>
          <p:nvPr/>
        </p:nvCxnSpPr>
        <p:spPr>
          <a:xfrm>
            <a:off x="2652133" y="2109156"/>
            <a:ext cx="122002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>
            <a:stCxn id="35" idx="6"/>
            <a:endCxn id="36" idx="2"/>
          </p:cNvCxnSpPr>
          <p:nvPr/>
        </p:nvCxnSpPr>
        <p:spPr>
          <a:xfrm>
            <a:off x="4394507" y="2109156"/>
            <a:ext cx="1382429" cy="1220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 flipH="1" flipV="1">
            <a:off x="4142627" y="2274135"/>
            <a:ext cx="1" cy="28924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flipH="1" flipV="1">
            <a:off x="6167216" y="2274135"/>
            <a:ext cx="62364" cy="28924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>
            <a:stCxn id="35" idx="1"/>
            <a:endCxn id="34" idx="7"/>
          </p:cNvCxnSpPr>
          <p:nvPr/>
        </p:nvCxnSpPr>
        <p:spPr>
          <a:xfrm flipH="1">
            <a:off x="2578612" y="2001127"/>
            <a:ext cx="1370041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>
            <a:stCxn id="36" idx="1"/>
            <a:endCxn id="35" idx="7"/>
          </p:cNvCxnSpPr>
          <p:nvPr/>
        </p:nvCxnSpPr>
        <p:spPr>
          <a:xfrm flipH="1" flipV="1">
            <a:off x="4318010" y="2001127"/>
            <a:ext cx="1534945" cy="1220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/>
          <p:nvPr/>
        </p:nvCxnSpPr>
        <p:spPr>
          <a:xfrm>
            <a:off x="6029914" y="2261931"/>
            <a:ext cx="74649" cy="30145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/>
          <p:nvPr/>
        </p:nvCxnSpPr>
        <p:spPr>
          <a:xfrm>
            <a:off x="4251784" y="2261931"/>
            <a:ext cx="0" cy="30145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 flipH="1">
            <a:off x="2410729" y="2258212"/>
            <a:ext cx="53224" cy="32163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 flipH="1">
            <a:off x="2080982" y="1735040"/>
            <a:ext cx="4399260" cy="12349"/>
          </a:xfrm>
          <a:prstGeom prst="line">
            <a:avLst/>
          </a:prstGeom>
          <a:ln w="19050">
            <a:solidFill>
              <a:schemeClr val="accent2"/>
            </a:solidFill>
            <a:prstDash val="soli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8" name="Flèche vers le bas 47"/>
          <p:cNvSpPr/>
          <p:nvPr/>
        </p:nvSpPr>
        <p:spPr>
          <a:xfrm>
            <a:off x="4218251" y="3221414"/>
            <a:ext cx="219004" cy="478726"/>
          </a:xfrm>
          <a:prstGeom prst="downArrow">
            <a:avLst>
              <a:gd name="adj1" fmla="val 29673"/>
              <a:gd name="adj2" fmla="val 66258"/>
            </a:avLst>
          </a:prstGeom>
          <a:solidFill>
            <a:schemeClr val="tx2"/>
          </a:solidFill>
          <a:ln w="12700"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700" b="1" baseline="-25000" dirty="0">
              <a:solidFill>
                <a:srgbClr val="C000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987824" y="3212976"/>
            <a:ext cx="11789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i="1" dirty="0" smtClean="0">
                <a:solidFill>
                  <a:schemeClr val="tx2"/>
                </a:solidFill>
              </a:rPr>
              <a:t>ECTM</a:t>
            </a:r>
            <a:r>
              <a:rPr lang="en-US" b="1" i="1" baseline="-25000" dirty="0" smtClean="0">
                <a:solidFill>
                  <a:schemeClr val="tx2"/>
                </a:solidFill>
              </a:rPr>
              <a:t>SAF</a:t>
            </a:r>
            <a:endParaRPr lang="en-US" sz="2000" b="1" i="1" baseline="-25000" dirty="0">
              <a:solidFill>
                <a:schemeClr val="tx2"/>
              </a:solidFill>
            </a:endParaRPr>
          </a:p>
        </p:txBody>
      </p:sp>
      <p:cxnSp>
        <p:nvCxnSpPr>
          <p:cNvPr id="50" name="Connecteur droit 49"/>
          <p:cNvCxnSpPr/>
          <p:nvPr/>
        </p:nvCxnSpPr>
        <p:spPr>
          <a:xfrm flipH="1">
            <a:off x="2064622" y="1747389"/>
            <a:ext cx="531" cy="708151"/>
          </a:xfrm>
          <a:prstGeom prst="line">
            <a:avLst/>
          </a:prstGeom>
          <a:ln w="19050">
            <a:solidFill>
              <a:schemeClr val="accent2"/>
            </a:solidFill>
            <a:prstDash val="soli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1" name="Connecteur droit 50"/>
          <p:cNvCxnSpPr/>
          <p:nvPr/>
        </p:nvCxnSpPr>
        <p:spPr>
          <a:xfrm>
            <a:off x="6457615" y="1735040"/>
            <a:ext cx="1" cy="720499"/>
          </a:xfrm>
          <a:prstGeom prst="line">
            <a:avLst/>
          </a:prstGeom>
          <a:ln w="19050">
            <a:solidFill>
              <a:schemeClr val="accent2"/>
            </a:solidFill>
            <a:prstDash val="solid"/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2065153" y="2622458"/>
            <a:ext cx="558845" cy="39186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i="1" dirty="0"/>
              <a:t>PE </a:t>
            </a:r>
            <a:r>
              <a:rPr lang="en-US" sz="1100" b="1" i="1" dirty="0" smtClean="0"/>
              <a:t>1</a:t>
            </a:r>
            <a:endParaRPr lang="en-US" sz="1200" b="1" i="1" dirty="0"/>
          </a:p>
        </p:txBody>
      </p:sp>
      <p:sp>
        <p:nvSpPr>
          <p:cNvPr id="65" name="Rectangle 64"/>
          <p:cNvSpPr/>
          <p:nvPr/>
        </p:nvSpPr>
        <p:spPr>
          <a:xfrm>
            <a:off x="3905910" y="2594654"/>
            <a:ext cx="558845" cy="39186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i="1" dirty="0" smtClean="0"/>
              <a:t>PE 2</a:t>
            </a:r>
            <a:endParaRPr lang="en-US" sz="1200" b="1" i="1" dirty="0"/>
          </a:p>
        </p:txBody>
      </p:sp>
      <p:sp>
        <p:nvSpPr>
          <p:cNvPr id="66" name="Rectangle 65"/>
          <p:cNvSpPr/>
          <p:nvPr/>
        </p:nvSpPr>
        <p:spPr>
          <a:xfrm>
            <a:off x="5918975" y="2587405"/>
            <a:ext cx="558845" cy="39186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i="1" dirty="0" smtClean="0"/>
              <a:t>PE 3</a:t>
            </a:r>
            <a:endParaRPr lang="en-US" sz="1200" b="1" i="1" dirty="0"/>
          </a:p>
        </p:txBody>
      </p:sp>
      <p:sp>
        <p:nvSpPr>
          <p:cNvPr id="67" name="Ellipse 66"/>
          <p:cNvSpPr/>
          <p:nvPr/>
        </p:nvSpPr>
        <p:spPr>
          <a:xfrm>
            <a:off x="1722814" y="2455539"/>
            <a:ext cx="541474" cy="41636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ym typeface="Symbol"/>
              </a:rPr>
              <a:t></a:t>
            </a:r>
            <a:r>
              <a:rPr lang="en-US" sz="1400" b="1" baseline="-25000" dirty="0" smtClean="0"/>
              <a:t>1</a:t>
            </a:r>
            <a:endParaRPr lang="en-US" sz="1400" b="1" baseline="-25000" dirty="0"/>
          </a:p>
        </p:txBody>
      </p:sp>
      <p:sp>
        <p:nvSpPr>
          <p:cNvPr id="68" name="Ellipse 67"/>
          <p:cNvSpPr/>
          <p:nvPr/>
        </p:nvSpPr>
        <p:spPr>
          <a:xfrm>
            <a:off x="6206817" y="2463174"/>
            <a:ext cx="541474" cy="41636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ym typeface="Symbol"/>
              </a:rPr>
              <a:t></a:t>
            </a:r>
            <a:r>
              <a:rPr lang="en-US" sz="1400" b="1" baseline="-25000" dirty="0">
                <a:sym typeface="Symbol"/>
              </a:rPr>
              <a:t>2</a:t>
            </a:r>
            <a:endParaRPr lang="en-US" sz="1400" b="1" baseline="-25000" dirty="0"/>
          </a:p>
        </p:txBody>
      </p:sp>
      <p:sp>
        <p:nvSpPr>
          <p:cNvPr id="69" name="Rectangle 68"/>
          <p:cNvSpPr/>
          <p:nvPr/>
        </p:nvSpPr>
        <p:spPr>
          <a:xfrm>
            <a:off x="3186324" y="1757127"/>
            <a:ext cx="3626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12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3106489" y="2068558"/>
            <a:ext cx="3626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21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808689" y="2104095"/>
            <a:ext cx="3626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23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063146" y="1783412"/>
            <a:ext cx="3626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32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613478" y="2242880"/>
            <a:ext cx="5245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R3PE3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130598" y="2173487"/>
            <a:ext cx="5245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PE3R3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2351743" y="2242880"/>
            <a:ext cx="5245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R1PE1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1887847" y="2242880"/>
            <a:ext cx="5245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PE1R1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68534" y="3183359"/>
            <a:ext cx="1047082" cy="461665"/>
          </a:xfrm>
          <a:prstGeom prst="rect">
            <a:avLst/>
          </a:prstGeom>
          <a:solidFill>
            <a:srgbClr val="C00000"/>
          </a:solidFill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Rule </a:t>
            </a:r>
            <a:r>
              <a:rPr lang="en-US" sz="2400" b="1" dirty="0" smtClean="0">
                <a:solidFill>
                  <a:schemeClr val="bg1"/>
                </a:solidFill>
              </a:rPr>
              <a:t>3 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31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4320480"/>
          </a:xfrm>
        </p:spPr>
        <p:txBody>
          <a:bodyPr>
            <a:normAutofit fontScale="25000" lnSpcReduction="20000"/>
          </a:bodyPr>
          <a:lstStyle/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endParaRPr lang="en-US" dirty="0"/>
          </a:p>
          <a:p>
            <a:r>
              <a:rPr lang="en-US" sz="7200" b="1" dirty="0" smtClean="0"/>
              <a:t>For Wormhole </a:t>
            </a:r>
            <a:r>
              <a:rPr lang="en-US" sz="7200" b="1" dirty="0"/>
              <a:t>mode, the packet is divided into a number of </a:t>
            </a:r>
            <a:r>
              <a:rPr lang="en-US" sz="7200" b="1" dirty="0" smtClean="0"/>
              <a:t>fixed size flits. </a:t>
            </a:r>
            <a:r>
              <a:rPr lang="en-US" sz="7200" b="1" dirty="0"/>
              <a:t>The packet is </a:t>
            </a:r>
            <a:r>
              <a:rPr lang="en-US" sz="7200" b="1" dirty="0" smtClean="0"/>
              <a:t>transferred in </a:t>
            </a:r>
            <a:r>
              <a:rPr lang="en-US" sz="7200" b="1" dirty="0"/>
              <a:t>a pipeline way and possibly span over multiple routers.</a:t>
            </a:r>
            <a:endParaRPr lang="en-US" sz="7200" b="1" dirty="0"/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sz="7200" dirty="0" smtClean="0"/>
              <a:t>For </a:t>
            </a:r>
            <a:r>
              <a:rPr lang="en-US" sz="7200" dirty="0" smtClean="0"/>
              <a:t>Wormhole </a:t>
            </a:r>
            <a:r>
              <a:rPr lang="en-US" sz="7200" dirty="0" err="1"/>
              <a:t>NoC</a:t>
            </a:r>
            <a:r>
              <a:rPr lang="en-US" sz="7200" dirty="0"/>
              <a:t>, </a:t>
            </a:r>
            <a:r>
              <a:rPr lang="en-US" sz="7200" dirty="0" smtClean="0"/>
              <a:t>ECTM applies </a:t>
            </a:r>
            <a:r>
              <a:rPr lang="en-US" sz="7200" dirty="0"/>
              <a:t>the following rules:</a:t>
            </a:r>
          </a:p>
          <a:p>
            <a:endParaRPr lang="en-US" sz="4800" dirty="0" smtClean="0"/>
          </a:p>
          <a:p>
            <a:r>
              <a:rPr lang="en-US" sz="7200" b="1" dirty="0" smtClean="0">
                <a:solidFill>
                  <a:schemeClr val="tx2"/>
                </a:solidFill>
              </a:rPr>
              <a:t>Rule 1 </a:t>
            </a:r>
            <a:br>
              <a:rPr lang="en-US" sz="7200" b="1" dirty="0" smtClean="0">
                <a:solidFill>
                  <a:schemeClr val="tx2"/>
                </a:solidFill>
              </a:rPr>
            </a:br>
            <a:r>
              <a:rPr lang="en-US" sz="7200" dirty="0" smtClean="0"/>
              <a:t>Each </a:t>
            </a:r>
            <a:r>
              <a:rPr lang="en-US" sz="7200" dirty="0"/>
              <a:t>router of the architectural model will be removed in the analysis </a:t>
            </a:r>
            <a:r>
              <a:rPr lang="en-US" sz="7200" dirty="0" smtClean="0"/>
              <a:t>model while </a:t>
            </a:r>
            <a:r>
              <a:rPr lang="en-US" sz="7200" dirty="0"/>
              <a:t>keeping all the processing elements.</a:t>
            </a:r>
          </a:p>
          <a:p>
            <a:endParaRPr lang="en-US" sz="4800" dirty="0"/>
          </a:p>
          <a:p>
            <a:r>
              <a:rPr lang="en-US" sz="7200" b="1" dirty="0">
                <a:solidFill>
                  <a:schemeClr val="tx2"/>
                </a:solidFill>
              </a:rPr>
              <a:t>R</a:t>
            </a:r>
            <a:r>
              <a:rPr lang="en-US" sz="7200" b="1" dirty="0" smtClean="0">
                <a:solidFill>
                  <a:schemeClr val="tx2"/>
                </a:solidFill>
              </a:rPr>
              <a:t>ule 2</a:t>
            </a: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 smtClean="0"/>
              <a:t>Each </a:t>
            </a:r>
            <a:r>
              <a:rPr lang="en-US" sz="7200" dirty="0"/>
              <a:t>unidirectional link in the network between two routers </a:t>
            </a:r>
            <a:r>
              <a:rPr lang="en-US" sz="7200" dirty="0" smtClean="0"/>
              <a:t>and processing element of the architectural </a:t>
            </a:r>
            <a:r>
              <a:rPr lang="en-US" sz="7200" dirty="0"/>
              <a:t>model will be replaced in the analysis model by a new </a:t>
            </a:r>
            <a:r>
              <a:rPr lang="en-US" sz="7200" dirty="0" smtClean="0"/>
              <a:t>processing element.</a:t>
            </a:r>
          </a:p>
          <a:p>
            <a:endParaRPr lang="en-US" sz="4800" dirty="0" smtClean="0"/>
          </a:p>
          <a:p>
            <a:r>
              <a:rPr lang="en-US" sz="7200" b="1" dirty="0" smtClean="0">
                <a:solidFill>
                  <a:schemeClr val="tx2"/>
                </a:solidFill>
              </a:rPr>
              <a:t>Rule 3</a:t>
            </a:r>
            <a:r>
              <a:rPr lang="en-US" sz="7200" dirty="0" smtClean="0"/>
              <a:t> </a:t>
            </a:r>
            <a:br>
              <a:rPr lang="en-US" sz="7200" dirty="0" smtClean="0"/>
            </a:br>
            <a:r>
              <a:rPr lang="en-US" sz="7200" dirty="0" smtClean="0">
                <a:solidFill>
                  <a:schemeClr val="accent2"/>
                </a:solidFill>
              </a:rPr>
              <a:t>Each flow of </a:t>
            </a:r>
            <a:r>
              <a:rPr lang="en-US" sz="7200" dirty="0">
                <a:solidFill>
                  <a:schemeClr val="accent2"/>
                </a:solidFill>
              </a:rPr>
              <a:t>the architectural model will be replaced by a set of </a:t>
            </a:r>
            <a:r>
              <a:rPr lang="en-US" sz="7200" dirty="0" err="1">
                <a:solidFill>
                  <a:schemeClr val="accent2"/>
                </a:solidFill>
              </a:rPr>
              <a:t>nb</a:t>
            </a:r>
            <a:r>
              <a:rPr lang="en-US" sz="7200" dirty="0">
                <a:solidFill>
                  <a:schemeClr val="accent2"/>
                </a:solidFill>
              </a:rPr>
              <a:t> </a:t>
            </a:r>
            <a:r>
              <a:rPr lang="en-US" sz="7200" dirty="0" smtClean="0">
                <a:solidFill>
                  <a:schemeClr val="accent2"/>
                </a:solidFill>
              </a:rPr>
              <a:t>tasks.  (</a:t>
            </a:r>
            <a:r>
              <a:rPr lang="en-US" sz="7200" dirty="0" err="1" smtClean="0">
                <a:solidFill>
                  <a:schemeClr val="accent2"/>
                </a:solidFill>
              </a:rPr>
              <a:t>nb</a:t>
            </a:r>
            <a:r>
              <a:rPr lang="en-US" sz="7200" dirty="0" smtClean="0">
                <a:solidFill>
                  <a:schemeClr val="accent2"/>
                </a:solidFill>
              </a:rPr>
              <a:t> </a:t>
            </a:r>
            <a:r>
              <a:rPr lang="en-US" sz="7200" dirty="0">
                <a:solidFill>
                  <a:schemeClr val="accent2"/>
                </a:solidFill>
              </a:rPr>
              <a:t>= </a:t>
            </a:r>
            <a:r>
              <a:rPr lang="en-US" sz="7200" dirty="0" err="1" smtClean="0">
                <a:solidFill>
                  <a:schemeClr val="accent2"/>
                </a:solidFill>
              </a:rPr>
              <a:t>nblink</a:t>
            </a:r>
            <a:r>
              <a:rPr lang="en-US" sz="7200" dirty="0" smtClean="0">
                <a:solidFill>
                  <a:schemeClr val="accent2"/>
                </a:solidFill>
              </a:rPr>
              <a:t>   </a:t>
            </a:r>
            <a:r>
              <a:rPr lang="en-US" sz="7200" dirty="0">
                <a:solidFill>
                  <a:schemeClr val="accent2"/>
                </a:solidFill>
              </a:rPr>
              <a:t>X</a:t>
            </a:r>
            <a:r>
              <a:rPr lang="en-US" sz="7200" dirty="0" smtClean="0">
                <a:solidFill>
                  <a:schemeClr val="accent2"/>
                </a:solidFill>
              </a:rPr>
              <a:t>  </a:t>
            </a:r>
            <a:r>
              <a:rPr lang="en-US" sz="7200" dirty="0" err="1" smtClean="0">
                <a:solidFill>
                  <a:schemeClr val="accent2"/>
                </a:solidFill>
              </a:rPr>
              <a:t>nbsize</a:t>
            </a:r>
            <a:r>
              <a:rPr lang="en-US" sz="7200" dirty="0" smtClean="0">
                <a:solidFill>
                  <a:schemeClr val="accent2"/>
                </a:solidFill>
              </a:rPr>
              <a:t>)</a:t>
            </a:r>
            <a:endParaRPr lang="en-US" sz="7200" dirty="0">
              <a:solidFill>
                <a:schemeClr val="accent2"/>
              </a:solidFill>
            </a:endParaRPr>
          </a:p>
          <a:p>
            <a:pPr lvl="1"/>
            <a:r>
              <a:rPr lang="en-US" sz="7200" dirty="0" err="1" smtClean="0">
                <a:solidFill>
                  <a:schemeClr val="accent2"/>
                </a:solidFill>
              </a:rPr>
              <a:t>nblink</a:t>
            </a:r>
            <a:r>
              <a:rPr lang="en-US" sz="7200" dirty="0" smtClean="0">
                <a:solidFill>
                  <a:schemeClr val="accent2"/>
                </a:solidFill>
              </a:rPr>
              <a:t>: </a:t>
            </a:r>
            <a:r>
              <a:rPr lang="en-US" sz="7200" dirty="0">
                <a:solidFill>
                  <a:schemeClr val="accent2"/>
                </a:solidFill>
              </a:rPr>
              <a:t>number of links used by the </a:t>
            </a:r>
            <a:r>
              <a:rPr lang="en-US" sz="7200" dirty="0" smtClean="0">
                <a:solidFill>
                  <a:schemeClr val="accent2"/>
                </a:solidFill>
              </a:rPr>
              <a:t>flow </a:t>
            </a:r>
          </a:p>
          <a:p>
            <a:pPr lvl="1"/>
            <a:r>
              <a:rPr lang="en-US" sz="7200" dirty="0" err="1" smtClean="0">
                <a:solidFill>
                  <a:schemeClr val="accent2"/>
                </a:solidFill>
              </a:rPr>
              <a:t>nbsize</a:t>
            </a:r>
            <a:r>
              <a:rPr lang="en-US" sz="7200" dirty="0" smtClean="0">
                <a:solidFill>
                  <a:schemeClr val="accent2"/>
                </a:solidFill>
              </a:rPr>
              <a:t>: </a:t>
            </a:r>
            <a:r>
              <a:rPr lang="en-US" sz="7200" dirty="0" smtClean="0">
                <a:solidFill>
                  <a:schemeClr val="accent2"/>
                </a:solidFill>
              </a:rPr>
              <a:t>size </a:t>
            </a:r>
            <a:r>
              <a:rPr lang="en-US" sz="7200" dirty="0">
                <a:solidFill>
                  <a:schemeClr val="accent2"/>
                </a:solidFill>
              </a:rPr>
              <a:t>of message of the </a:t>
            </a:r>
            <a:r>
              <a:rPr lang="en-US" sz="7200" dirty="0" smtClean="0">
                <a:solidFill>
                  <a:schemeClr val="accent2"/>
                </a:solidFill>
              </a:rPr>
              <a:t>flow </a:t>
            </a:r>
            <a:endParaRPr lang="en-US" sz="7200" dirty="0">
              <a:solidFill>
                <a:schemeClr val="accent2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7620000" cy="1143000"/>
          </a:xfrm>
        </p:spPr>
        <p:txBody>
          <a:bodyPr/>
          <a:lstStyle/>
          <a:p>
            <a:r>
              <a:rPr lang="en-US" sz="2800" b="1" dirty="0"/>
              <a:t>Transformations Rules </a:t>
            </a:r>
            <a:r>
              <a:rPr lang="en-US" sz="2800" b="1" dirty="0" smtClean="0"/>
              <a:t>of </a:t>
            </a:r>
            <a:r>
              <a:rPr lang="en-US" sz="2800" b="1" dirty="0" err="1" smtClean="0"/>
              <a:t>ECTM_</a:t>
            </a:r>
            <a:r>
              <a:rPr lang="en-US" sz="3000" b="1" dirty="0" err="1" smtClean="0"/>
              <a:t>Wormhole</a:t>
            </a:r>
            <a:endParaRPr lang="en-US" sz="3000" b="1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568" y="2060848"/>
            <a:ext cx="2806712" cy="343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210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Outline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4800600"/>
          </a:xfrm>
        </p:spPr>
        <p:txBody>
          <a:bodyPr>
            <a:noAutofit/>
          </a:bodyPr>
          <a:lstStyle/>
          <a:p>
            <a:pPr marL="571500" indent="-457200">
              <a:buFont typeface="+mj-lt"/>
              <a:buAutoNum type="arabicPeriod"/>
            </a:pPr>
            <a:endParaRPr lang="en-US" sz="2000" dirty="0" smtClean="0"/>
          </a:p>
          <a:p>
            <a:pPr marL="571500" indent="-457200">
              <a:buFont typeface="+mj-lt"/>
              <a:buAutoNum type="arabicPeriod"/>
            </a:pPr>
            <a:r>
              <a:rPr lang="en-US" sz="2000" b="1" dirty="0" smtClean="0"/>
              <a:t>Introduction </a:t>
            </a:r>
          </a:p>
          <a:p>
            <a:pPr marL="868680" lvl="1" indent="-457200">
              <a:buFont typeface="+mj-lt"/>
              <a:buAutoNum type="alphaLcPeriod"/>
            </a:pPr>
            <a:r>
              <a:rPr lang="en-US" sz="1800" dirty="0" smtClean="0"/>
              <a:t>Context – Network On Chip</a:t>
            </a:r>
          </a:p>
          <a:p>
            <a:pPr marL="868680" lvl="1" indent="-457200">
              <a:buFont typeface="+mj-lt"/>
              <a:buAutoNum type="alphaLcPeriod"/>
            </a:pPr>
            <a:r>
              <a:rPr lang="en-US" sz="1800" dirty="0" smtClean="0"/>
              <a:t>Context – Real Time System </a:t>
            </a:r>
          </a:p>
          <a:p>
            <a:pPr marL="868680" lvl="1" indent="-457200">
              <a:buFont typeface="+mj-lt"/>
              <a:buAutoNum type="alphaLcPeriod"/>
            </a:pPr>
            <a:r>
              <a:rPr lang="en-US" sz="1800" dirty="0" smtClean="0"/>
              <a:t>Problem Statement  </a:t>
            </a:r>
          </a:p>
          <a:p>
            <a:pPr marL="868680" lvl="1" indent="-457200">
              <a:buFont typeface="+mj-lt"/>
              <a:buAutoNum type="alphaLcPeriod"/>
            </a:pPr>
            <a:endParaRPr lang="en-US" sz="1000" dirty="0"/>
          </a:p>
          <a:p>
            <a:pPr marL="571500" indent="-457200">
              <a:buFont typeface="+mj-lt"/>
              <a:buAutoNum type="arabicPeriod"/>
            </a:pPr>
            <a:r>
              <a:rPr lang="en-US" sz="2000" b="1" dirty="0" smtClean="0">
                <a:solidFill>
                  <a:schemeClr val="accent2"/>
                </a:solidFill>
              </a:rPr>
              <a:t>E</a:t>
            </a:r>
            <a:r>
              <a:rPr lang="en-US" sz="2000" b="1" dirty="0" smtClean="0"/>
              <a:t>xact </a:t>
            </a:r>
            <a:r>
              <a:rPr lang="en-US" sz="2000" b="1" dirty="0" smtClean="0">
                <a:solidFill>
                  <a:schemeClr val="accent2"/>
                </a:solidFill>
              </a:rPr>
              <a:t>C</a:t>
            </a:r>
            <a:r>
              <a:rPr lang="en-US" sz="2000" b="1" dirty="0" smtClean="0"/>
              <a:t>ommunication </a:t>
            </a:r>
            <a:r>
              <a:rPr lang="en-US" sz="2000" b="1" dirty="0" smtClean="0">
                <a:solidFill>
                  <a:schemeClr val="accent2"/>
                </a:solidFill>
              </a:rPr>
              <a:t>T</a:t>
            </a:r>
            <a:r>
              <a:rPr lang="en-US" sz="2000" b="1" dirty="0" smtClean="0"/>
              <a:t>ime </a:t>
            </a:r>
            <a:r>
              <a:rPr lang="en-US" sz="2000" b="1" dirty="0" smtClean="0">
                <a:solidFill>
                  <a:schemeClr val="accent2"/>
                </a:solidFill>
              </a:rPr>
              <a:t>M</a:t>
            </a:r>
            <a:r>
              <a:rPr lang="en-US" sz="2000" b="1" dirty="0" smtClean="0"/>
              <a:t>odel (</a:t>
            </a:r>
            <a:r>
              <a:rPr lang="en-US" sz="2000" b="1" dirty="0" smtClean="0">
                <a:solidFill>
                  <a:schemeClr val="accent2"/>
                </a:solidFill>
              </a:rPr>
              <a:t>ECTM</a:t>
            </a:r>
            <a:r>
              <a:rPr lang="en-US" sz="2000" b="1" dirty="0" smtClean="0"/>
              <a:t>)</a:t>
            </a:r>
          </a:p>
          <a:p>
            <a:pPr marL="868680" lvl="1" indent="-457200">
              <a:buFont typeface="+mj-lt"/>
              <a:buAutoNum type="alphaLcPeriod"/>
            </a:pPr>
            <a:r>
              <a:rPr lang="en-US" sz="1800" dirty="0" smtClean="0"/>
              <a:t>ECTM for Store And Forward </a:t>
            </a:r>
          </a:p>
          <a:p>
            <a:pPr marL="868680" lvl="1" indent="-457200">
              <a:buFont typeface="+mj-lt"/>
              <a:buAutoNum type="alphaLcPeriod"/>
            </a:pPr>
            <a:r>
              <a:rPr lang="en-US" sz="1800" dirty="0" smtClean="0"/>
              <a:t>ECTM for Wormhole </a:t>
            </a:r>
            <a:endParaRPr lang="en-US" sz="1800" dirty="0"/>
          </a:p>
          <a:p>
            <a:pPr marL="571500" indent="-457200">
              <a:buFont typeface="+mj-lt"/>
              <a:buAutoNum type="arabicPeriod"/>
            </a:pPr>
            <a:endParaRPr lang="en-US" sz="1000" dirty="0"/>
          </a:p>
          <a:p>
            <a:pPr marL="571500" indent="-457200">
              <a:buFont typeface="+mj-lt"/>
              <a:buAutoNum type="arabicPeriod"/>
            </a:pPr>
            <a:r>
              <a:rPr lang="en-US" sz="2000" b="1" dirty="0">
                <a:solidFill>
                  <a:srgbClr val="C00000"/>
                </a:solidFill>
              </a:rPr>
              <a:t>Implementation and Evaluation </a:t>
            </a:r>
            <a:endParaRPr lang="en-US" sz="2000" b="1" dirty="0" smtClean="0">
              <a:solidFill>
                <a:srgbClr val="C00000"/>
              </a:solidFill>
            </a:endParaRPr>
          </a:p>
          <a:p>
            <a:pPr marL="868680" lvl="1" indent="-457200">
              <a:buFont typeface="+mj-lt"/>
              <a:buAutoNum type="alphaLcPeriod"/>
            </a:pPr>
            <a:r>
              <a:rPr lang="en-US" sz="1800" dirty="0" smtClean="0">
                <a:solidFill>
                  <a:srgbClr val="C00000"/>
                </a:solidFill>
              </a:rPr>
              <a:t>Accuracy of ECTM </a:t>
            </a:r>
          </a:p>
          <a:p>
            <a:pPr marL="868680" lvl="1" indent="-457200">
              <a:buFont typeface="+mj-lt"/>
              <a:buAutoNum type="alphaLcPeriod"/>
            </a:pPr>
            <a:r>
              <a:rPr lang="en-US" sz="1800" dirty="0" smtClean="0">
                <a:solidFill>
                  <a:srgbClr val="C00000"/>
                </a:solidFill>
              </a:rPr>
              <a:t>Scalability of ECTM </a:t>
            </a:r>
            <a:endParaRPr lang="en-US" sz="1800" dirty="0">
              <a:solidFill>
                <a:srgbClr val="C00000"/>
              </a:solidFill>
            </a:endParaRPr>
          </a:p>
          <a:p>
            <a:pPr marL="571500" indent="-457200">
              <a:buFont typeface="+mj-lt"/>
              <a:buAutoNum type="arabicPeriod"/>
            </a:pPr>
            <a:endParaRPr lang="en-US" sz="1000" dirty="0"/>
          </a:p>
          <a:p>
            <a:pPr marL="571500" indent="-457200">
              <a:buFont typeface="+mj-lt"/>
              <a:buAutoNum type="arabicPeriod"/>
            </a:pPr>
            <a:r>
              <a:rPr lang="en-US" sz="2000" b="1" dirty="0"/>
              <a:t>Conclusion </a:t>
            </a:r>
          </a:p>
          <a:p>
            <a:endParaRPr lang="en-US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70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620000" cy="1143000"/>
          </a:xfrm>
        </p:spPr>
        <p:txBody>
          <a:bodyPr/>
          <a:lstStyle/>
          <a:p>
            <a:r>
              <a:rPr lang="en-US" sz="3200" dirty="0"/>
              <a:t>Implementation and Evaluation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1176" y="1600200"/>
            <a:ext cx="7859216" cy="4800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Implementation </a:t>
            </a:r>
            <a:r>
              <a:rPr lang="en-US" sz="2000" dirty="0"/>
              <a:t>into a real-time scheduling </a:t>
            </a:r>
            <a:r>
              <a:rPr lang="en-US" sz="2000" dirty="0" smtClean="0"/>
              <a:t>simulator “</a:t>
            </a:r>
            <a:r>
              <a:rPr lang="en-US" sz="2000" b="1" dirty="0" smtClean="0">
                <a:solidFill>
                  <a:schemeClr val="tx2"/>
                </a:solidFill>
              </a:rPr>
              <a:t>Cheddar</a:t>
            </a:r>
            <a:r>
              <a:rPr lang="en-US" sz="2000" dirty="0" smtClean="0"/>
              <a:t>”</a:t>
            </a:r>
            <a:endParaRPr lang="en-US" sz="2000" dirty="0"/>
          </a:p>
          <a:p>
            <a:endParaRPr lang="en-US" sz="2000" b="1" dirty="0" smtClean="0"/>
          </a:p>
          <a:p>
            <a:r>
              <a:rPr lang="en-US" sz="2000" dirty="0" smtClean="0"/>
              <a:t>Evaluation of </a:t>
            </a:r>
          </a:p>
          <a:p>
            <a:pPr lvl="3"/>
            <a:r>
              <a:rPr lang="en-US" sz="2000" b="1" dirty="0" smtClean="0">
                <a:solidFill>
                  <a:schemeClr val="tx2"/>
                </a:solidFill>
              </a:rPr>
              <a:t>Accuracy</a:t>
            </a:r>
          </a:p>
          <a:p>
            <a:pPr lvl="3"/>
            <a:r>
              <a:rPr lang="en-US" sz="2000" b="1" dirty="0" smtClean="0">
                <a:solidFill>
                  <a:schemeClr val="tx2"/>
                </a:solidFill>
              </a:rPr>
              <a:t>Scalability</a:t>
            </a:r>
          </a:p>
          <a:p>
            <a:pPr lvl="3"/>
            <a:endParaRPr lang="en-US" sz="2000" b="1" dirty="0" smtClean="0"/>
          </a:p>
          <a:p>
            <a:r>
              <a:rPr lang="en-US" sz="1900" dirty="0" smtClean="0"/>
              <a:t>Comparison with </a:t>
            </a:r>
            <a:r>
              <a:rPr lang="en-US" sz="1900" b="1" dirty="0" smtClean="0"/>
              <a:t>W</a:t>
            </a:r>
            <a:r>
              <a:rPr lang="en-US" sz="1900" dirty="0" smtClean="0"/>
              <a:t>orst </a:t>
            </a:r>
            <a:r>
              <a:rPr lang="en-US" sz="1900" b="1" dirty="0"/>
              <a:t>C</a:t>
            </a:r>
            <a:r>
              <a:rPr lang="en-US" sz="1900" dirty="0"/>
              <a:t>ase </a:t>
            </a:r>
            <a:r>
              <a:rPr lang="en-US" sz="1900" b="1" dirty="0" smtClean="0"/>
              <a:t>C</a:t>
            </a:r>
            <a:r>
              <a:rPr lang="en-US" sz="1900" dirty="0" smtClean="0"/>
              <a:t>ommunication </a:t>
            </a:r>
            <a:r>
              <a:rPr lang="en-US" sz="1900" b="1" dirty="0" smtClean="0"/>
              <a:t>T</a:t>
            </a:r>
            <a:r>
              <a:rPr lang="en-US" sz="1900" dirty="0" smtClean="0"/>
              <a:t>ime </a:t>
            </a:r>
            <a:r>
              <a:rPr lang="en-US" sz="1900" b="1" dirty="0"/>
              <a:t>M</a:t>
            </a:r>
            <a:r>
              <a:rPr lang="en-US" sz="1900" dirty="0"/>
              <a:t>odel </a:t>
            </a:r>
            <a:r>
              <a:rPr lang="en-US" sz="1900" dirty="0" smtClean="0"/>
              <a:t>(</a:t>
            </a:r>
            <a:r>
              <a:rPr lang="en-US" sz="1900" b="1" dirty="0" smtClean="0"/>
              <a:t>WCCTM</a:t>
            </a:r>
            <a:r>
              <a:rPr lang="en-US" sz="1900" dirty="0" smtClean="0"/>
              <a:t>)</a:t>
            </a:r>
          </a:p>
          <a:p>
            <a:pPr lvl="1"/>
            <a:r>
              <a:rPr lang="en-US" dirty="0" smtClean="0"/>
              <a:t>WCCTM : a </a:t>
            </a:r>
            <a:r>
              <a:rPr lang="en-US" dirty="0" err="1" smtClean="0"/>
              <a:t>NoC</a:t>
            </a:r>
            <a:r>
              <a:rPr lang="en-US" dirty="0" smtClean="0"/>
              <a:t> communication model based on worst case communication time analysis 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scheduling analysis is performed with </a:t>
            </a:r>
            <a:r>
              <a:rPr lang="en-US" b="1" dirty="0" smtClean="0">
                <a:solidFill>
                  <a:srgbClr val="C00000"/>
                </a:solidFill>
              </a:rPr>
              <a:t>Highest </a:t>
            </a:r>
            <a:r>
              <a:rPr lang="en-US" b="1" dirty="0">
                <a:solidFill>
                  <a:srgbClr val="C00000"/>
                </a:solidFill>
              </a:rPr>
              <a:t>Level First with Estimated Time </a:t>
            </a:r>
            <a:r>
              <a:rPr lang="en-US" b="1" dirty="0" smtClean="0">
                <a:solidFill>
                  <a:srgbClr val="C00000"/>
                </a:solidFill>
              </a:rPr>
              <a:t>(HLFET)</a:t>
            </a:r>
            <a:r>
              <a:rPr lang="en-US" b="1" dirty="0" smtClean="0"/>
              <a:t>.  </a:t>
            </a:r>
            <a:endParaRPr lang="en-US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48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620000" cy="1143000"/>
          </a:xfrm>
        </p:spPr>
        <p:txBody>
          <a:bodyPr/>
          <a:lstStyle/>
          <a:p>
            <a:r>
              <a:rPr lang="en-US" sz="3200" b="1" dirty="0">
                <a:solidFill>
                  <a:srgbClr val="C00000"/>
                </a:solidFill>
              </a:rPr>
              <a:t>Accuracy of  ECTM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1800" dirty="0" smtClean="0"/>
              <a:t>Implementation and Evaluation </a:t>
            </a:r>
            <a:endParaRPr lang="en-US" sz="3600" b="1" dirty="0">
              <a:solidFill>
                <a:srgbClr val="C00000"/>
              </a:solidFill>
            </a:endParaRPr>
          </a:p>
        </p:txBody>
      </p:sp>
      <p:graphicFrame>
        <p:nvGraphicFramePr>
          <p:cNvPr id="6" name="Graphiqu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866618"/>
              </p:ext>
            </p:extLst>
          </p:nvPr>
        </p:nvGraphicFramePr>
        <p:xfrm>
          <a:off x="3131840" y="1484784"/>
          <a:ext cx="5966801" cy="38271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107504" y="1484784"/>
            <a:ext cx="2880320" cy="83099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600" b="1" dirty="0" smtClean="0"/>
              <a:t>Evaluate </a:t>
            </a:r>
            <a:r>
              <a:rPr lang="en-US" sz="1600" b="1" dirty="0"/>
              <a:t>the </a:t>
            </a:r>
            <a:r>
              <a:rPr lang="en-US" sz="1600" b="1" dirty="0" smtClean="0"/>
              <a:t>rate of </a:t>
            </a:r>
            <a:r>
              <a:rPr lang="en-US" sz="1600" b="1" dirty="0"/>
              <a:t>schedulable task sets found as schedulable by ECTM and WCCTM models.</a:t>
            </a:r>
          </a:p>
        </p:txBody>
      </p:sp>
      <p:sp>
        <p:nvSpPr>
          <p:cNvPr id="8" name="Rectangle 7"/>
          <p:cNvSpPr/>
          <p:nvPr/>
        </p:nvSpPr>
        <p:spPr>
          <a:xfrm>
            <a:off x="107504" y="2924944"/>
            <a:ext cx="2880320" cy="313932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Generate </a:t>
            </a:r>
            <a:r>
              <a:rPr lang="en-US" dirty="0"/>
              <a:t>randomly </a:t>
            </a:r>
            <a:r>
              <a:rPr lang="en-US" dirty="0" smtClean="0"/>
              <a:t>100 </a:t>
            </a:r>
            <a:r>
              <a:rPr lang="en-US" dirty="0"/>
              <a:t>sets of dependent </a:t>
            </a:r>
            <a:r>
              <a:rPr lang="en-US" dirty="0" smtClean="0"/>
              <a:t>periodic tasks </a:t>
            </a:r>
            <a:r>
              <a:rPr lang="en-US" dirty="0"/>
              <a:t>using </a:t>
            </a:r>
            <a:r>
              <a:rPr lang="en-US" dirty="0" err="1" smtClean="0"/>
              <a:t>UuniFast</a:t>
            </a:r>
            <a:r>
              <a:rPr lang="en-US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Random </a:t>
            </a:r>
            <a:r>
              <a:rPr lang="en-US" dirty="0"/>
              <a:t>task </a:t>
            </a:r>
            <a:r>
              <a:rPr lang="en-US" dirty="0" smtClean="0"/>
              <a:t>mapping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Traffic patterns</a:t>
            </a:r>
            <a:r>
              <a:rPr lang="en-US" dirty="0"/>
              <a:t>: </a:t>
            </a:r>
            <a:br>
              <a:rPr lang="en-US" dirty="0"/>
            </a:br>
            <a:r>
              <a:rPr lang="en-US" b="1" dirty="0" smtClean="0">
                <a:solidFill>
                  <a:srgbClr val="C00000"/>
                </a:solidFill>
              </a:rPr>
              <a:t>One-To-One.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</a:t>
            </a:r>
            <a:r>
              <a:rPr lang="en-US" dirty="0" smtClean="0"/>
              <a:t>acket </a:t>
            </a:r>
            <a:r>
              <a:rPr lang="en-US" dirty="0"/>
              <a:t>size </a:t>
            </a:r>
            <a:r>
              <a:rPr lang="en-US" dirty="0" smtClean="0"/>
              <a:t>: </a:t>
            </a:r>
            <a:r>
              <a:rPr lang="en-US" dirty="0"/>
              <a:t>4 </a:t>
            </a:r>
            <a:r>
              <a:rPr lang="en-US" dirty="0" smtClean="0"/>
              <a:t>flits</a:t>
            </a:r>
            <a:r>
              <a:rPr lang="en-US" dirty="0"/>
              <a:t>.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47864" y="5517232"/>
            <a:ext cx="48965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ym typeface="Wingdings" panose="05000000000000000000" pitchFamily="2" charset="2"/>
              </a:rPr>
              <a:t> </a:t>
            </a:r>
            <a:r>
              <a:rPr lang="en-US" sz="2400" b="1" dirty="0"/>
              <a:t>For Wormhole </a:t>
            </a:r>
            <a:r>
              <a:rPr lang="en-US" sz="2400" b="1" dirty="0" err="1"/>
              <a:t>NoCs</a:t>
            </a:r>
            <a:r>
              <a:rPr lang="en-US" sz="2400" b="1" dirty="0"/>
              <a:t>, </a:t>
            </a:r>
            <a:r>
              <a:rPr lang="en-US" sz="2400" b="1" dirty="0">
                <a:solidFill>
                  <a:srgbClr val="C00000"/>
                </a:solidFill>
              </a:rPr>
              <a:t>ECTM is more accurate than WCCTM </a:t>
            </a:r>
            <a:r>
              <a:rPr lang="en-US" sz="2400" b="1" dirty="0" smtClean="0"/>
              <a:t>with an </a:t>
            </a:r>
            <a:r>
              <a:rPr lang="en-US" sz="2400" b="1" dirty="0"/>
              <a:t>improvement </a:t>
            </a:r>
            <a:r>
              <a:rPr lang="en-US" sz="2400" b="1" dirty="0" smtClean="0"/>
              <a:t>of 100%.</a:t>
            </a:r>
            <a:endParaRPr lang="en-US" sz="2400" b="1" dirty="0"/>
          </a:p>
        </p:txBody>
      </p:sp>
      <p:cxnSp>
        <p:nvCxnSpPr>
          <p:cNvPr id="9" name="Connecteur droit 8"/>
          <p:cNvCxnSpPr/>
          <p:nvPr/>
        </p:nvCxnSpPr>
        <p:spPr>
          <a:xfrm>
            <a:off x="4572000" y="980728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5004048" y="980728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4572000" y="1052736"/>
            <a:ext cx="43204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051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7" name="Graphiqu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495891"/>
              </p:ext>
            </p:extLst>
          </p:nvPr>
        </p:nvGraphicFramePr>
        <p:xfrm>
          <a:off x="3059832" y="1700808"/>
          <a:ext cx="6012160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/>
          <p:cNvSpPr/>
          <p:nvPr/>
        </p:nvSpPr>
        <p:spPr>
          <a:xfrm>
            <a:off x="107504" y="1700808"/>
            <a:ext cx="2808312" cy="107721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600" b="1" dirty="0" smtClean="0"/>
              <a:t>Evaluate </a:t>
            </a:r>
            <a:r>
              <a:rPr lang="en-US" sz="1600" b="1" dirty="0"/>
              <a:t>the </a:t>
            </a:r>
            <a:r>
              <a:rPr lang="en-US" sz="1600" b="1" dirty="0" smtClean="0"/>
              <a:t>rate of </a:t>
            </a:r>
            <a:r>
              <a:rPr lang="en-US" sz="1600" b="1" dirty="0"/>
              <a:t>schedulable task sets found as schedulable by ECTM and WCCTM models.</a:t>
            </a:r>
          </a:p>
        </p:txBody>
      </p:sp>
      <p:sp>
        <p:nvSpPr>
          <p:cNvPr id="8" name="Rectangle 7"/>
          <p:cNvSpPr/>
          <p:nvPr/>
        </p:nvSpPr>
        <p:spPr>
          <a:xfrm>
            <a:off x="107504" y="2996952"/>
            <a:ext cx="2808312" cy="313932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Generate </a:t>
            </a:r>
            <a:r>
              <a:rPr lang="en-US" dirty="0"/>
              <a:t>randomly </a:t>
            </a:r>
            <a:r>
              <a:rPr lang="en-US" dirty="0" smtClean="0"/>
              <a:t>100 </a:t>
            </a:r>
            <a:r>
              <a:rPr lang="en-US" dirty="0"/>
              <a:t>sets of dependent </a:t>
            </a:r>
            <a:r>
              <a:rPr lang="en-US" dirty="0" smtClean="0"/>
              <a:t>periodic tasks </a:t>
            </a:r>
            <a:r>
              <a:rPr lang="en-US" dirty="0"/>
              <a:t>using </a:t>
            </a:r>
            <a:r>
              <a:rPr lang="en-US" dirty="0" err="1" smtClean="0"/>
              <a:t>UuniFast</a:t>
            </a:r>
            <a:r>
              <a:rPr lang="en-US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Random </a:t>
            </a:r>
            <a:r>
              <a:rPr lang="en-US" dirty="0"/>
              <a:t>task </a:t>
            </a:r>
            <a:r>
              <a:rPr lang="en-US" dirty="0" smtClean="0"/>
              <a:t>mapping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Traffic patterns</a:t>
            </a:r>
            <a:r>
              <a:rPr lang="en-US" dirty="0"/>
              <a:t>: </a:t>
            </a:r>
            <a:br>
              <a:rPr lang="en-US" dirty="0"/>
            </a:br>
            <a:r>
              <a:rPr lang="en-US" b="1" dirty="0" smtClean="0">
                <a:solidFill>
                  <a:srgbClr val="C00000"/>
                </a:solidFill>
              </a:rPr>
              <a:t>All-To-One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Packet </a:t>
            </a:r>
            <a:r>
              <a:rPr lang="en-US" dirty="0"/>
              <a:t>size : 4 </a:t>
            </a:r>
            <a:r>
              <a:rPr lang="en-US" dirty="0" smtClean="0"/>
              <a:t>flits.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59832" y="5517232"/>
            <a:ext cx="51845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ym typeface="Wingdings" panose="05000000000000000000" pitchFamily="2" charset="2"/>
              </a:rPr>
              <a:t> </a:t>
            </a:r>
            <a:r>
              <a:rPr lang="en-US" sz="2400" b="1" dirty="0" smtClean="0">
                <a:solidFill>
                  <a:srgbClr val="C00000"/>
                </a:solidFill>
              </a:rPr>
              <a:t>ECTM </a:t>
            </a:r>
            <a:r>
              <a:rPr lang="en-US" sz="2400" b="1" dirty="0">
                <a:solidFill>
                  <a:srgbClr val="C00000"/>
                </a:solidFill>
              </a:rPr>
              <a:t>is more accurate than WCCTM </a:t>
            </a:r>
            <a:r>
              <a:rPr lang="en-US" sz="2400" b="1" dirty="0"/>
              <a:t>with an </a:t>
            </a:r>
            <a:r>
              <a:rPr lang="en-US" sz="2400" b="1" dirty="0" smtClean="0"/>
              <a:t>improvement </a:t>
            </a:r>
            <a:r>
              <a:rPr lang="en-US" sz="2400" b="1" dirty="0"/>
              <a:t>of 30% for Store-And-Forward </a:t>
            </a:r>
            <a:r>
              <a:rPr lang="en-US" sz="2400" b="1" dirty="0" err="1" smtClean="0"/>
              <a:t>NoCs</a:t>
            </a:r>
            <a:r>
              <a:rPr lang="en-US" sz="2400" b="1" dirty="0"/>
              <a:t>.</a:t>
            </a:r>
          </a:p>
        </p:txBody>
      </p:sp>
      <p:cxnSp>
        <p:nvCxnSpPr>
          <p:cNvPr id="3" name="Connecteur droit 2"/>
          <p:cNvCxnSpPr/>
          <p:nvPr/>
        </p:nvCxnSpPr>
        <p:spPr>
          <a:xfrm>
            <a:off x="4499992" y="1484784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5076056" y="1484784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flipV="1">
            <a:off x="4499992" y="1484784"/>
            <a:ext cx="576064" cy="714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620000" cy="1143000"/>
          </a:xfrm>
        </p:spPr>
        <p:txBody>
          <a:bodyPr/>
          <a:lstStyle/>
          <a:p>
            <a:r>
              <a:rPr lang="en-US" sz="3200" b="1" dirty="0">
                <a:solidFill>
                  <a:srgbClr val="C00000"/>
                </a:solidFill>
              </a:rPr>
              <a:t>Accuracy of  ECTM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1800" dirty="0" smtClean="0"/>
              <a:t>Implementation and Evaluation </a:t>
            </a:r>
            <a:endParaRPr lang="en-U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12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6" name="Graphiqu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787360"/>
              </p:ext>
            </p:extLst>
          </p:nvPr>
        </p:nvGraphicFramePr>
        <p:xfrm>
          <a:off x="2627784" y="1233920"/>
          <a:ext cx="6398742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angle 1"/>
          <p:cNvSpPr/>
          <p:nvPr/>
        </p:nvSpPr>
        <p:spPr>
          <a:xfrm>
            <a:off x="2627784" y="5053533"/>
            <a:ext cx="5688632" cy="1677382"/>
          </a:xfrm>
          <a:prstGeom prst="rect">
            <a:avLst/>
          </a:prstGeom>
          <a:ln w="3175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 smtClean="0">
                <a:sym typeface="Wingdings" panose="05000000000000000000" pitchFamily="2" charset="2"/>
              </a:rPr>
              <a:t> </a:t>
            </a:r>
            <a:r>
              <a:rPr lang="en-US" sz="2000" b="1" dirty="0" smtClean="0"/>
              <a:t>In </a:t>
            </a:r>
            <a:r>
              <a:rPr lang="en-US" sz="2000" b="1" dirty="0"/>
              <a:t>terms of computation time, </a:t>
            </a:r>
            <a:r>
              <a:rPr lang="en-US" sz="2000" b="1" dirty="0" smtClean="0">
                <a:solidFill>
                  <a:srgbClr val="C00000"/>
                </a:solidFill>
              </a:rPr>
              <a:t>WCCTM has </a:t>
            </a:r>
            <a:r>
              <a:rPr lang="en-US" sz="2000" b="1" dirty="0">
                <a:solidFill>
                  <a:srgbClr val="C00000"/>
                </a:solidFill>
              </a:rPr>
              <a:t>a </a:t>
            </a:r>
            <a:r>
              <a:rPr lang="en-US" sz="2000" b="1" dirty="0" smtClean="0">
                <a:solidFill>
                  <a:srgbClr val="C00000"/>
                </a:solidFill>
              </a:rPr>
              <a:t>shorter computation </a:t>
            </a:r>
            <a:r>
              <a:rPr lang="en-US" sz="2000" b="1" dirty="0">
                <a:solidFill>
                  <a:srgbClr val="C00000"/>
                </a:solidFill>
              </a:rPr>
              <a:t>time comparing to </a:t>
            </a:r>
            <a:r>
              <a:rPr lang="en-US" sz="2000" b="1" dirty="0" smtClean="0">
                <a:solidFill>
                  <a:srgbClr val="C00000"/>
                </a:solidFill>
              </a:rPr>
              <a:t>ECTM </a:t>
            </a:r>
            <a:r>
              <a:rPr lang="en-US" sz="2000" b="1" dirty="0" smtClean="0"/>
              <a:t>with </a:t>
            </a:r>
            <a:r>
              <a:rPr lang="en-US" sz="2000" b="1" dirty="0"/>
              <a:t>a reduction </a:t>
            </a:r>
            <a:r>
              <a:rPr lang="en-US" sz="2000" b="1" dirty="0" smtClean="0"/>
              <a:t>of </a:t>
            </a:r>
            <a:endParaRPr lang="en-US" sz="1600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700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17% for </a:t>
            </a:r>
            <a:r>
              <a:rPr lang="en-US" b="1" dirty="0">
                <a:solidFill>
                  <a:schemeClr val="tx1"/>
                </a:solidFill>
              </a:rPr>
              <a:t>Store-And-Forward </a:t>
            </a:r>
            <a:r>
              <a:rPr lang="en-US" b="1" dirty="0" err="1" smtClean="0">
                <a:solidFill>
                  <a:schemeClr val="tx1"/>
                </a:solidFill>
              </a:rPr>
              <a:t>NoCs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54</a:t>
            </a:r>
            <a:r>
              <a:rPr lang="en-US" b="1" dirty="0">
                <a:solidFill>
                  <a:schemeClr val="tx1"/>
                </a:solidFill>
              </a:rPr>
              <a:t>% for Wormhole </a:t>
            </a:r>
            <a:r>
              <a:rPr lang="en-US" b="1" dirty="0" err="1" smtClean="0">
                <a:solidFill>
                  <a:schemeClr val="tx1"/>
                </a:solidFill>
              </a:rPr>
              <a:t>NoCs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2366" y="1556792"/>
            <a:ext cx="2229394" cy="1477328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Measure </a:t>
            </a:r>
            <a:r>
              <a:rPr lang="en-US" dirty="0"/>
              <a:t>the </a:t>
            </a:r>
            <a:r>
              <a:rPr lang="en-US" dirty="0" smtClean="0"/>
              <a:t>computation </a:t>
            </a:r>
            <a:r>
              <a:rPr lang="en-US" dirty="0"/>
              <a:t>time of the WCCTM and ECTM transformations.</a:t>
            </a:r>
          </a:p>
        </p:txBody>
      </p:sp>
      <p:sp>
        <p:nvSpPr>
          <p:cNvPr id="7" name="Rectangle 6"/>
          <p:cNvSpPr/>
          <p:nvPr/>
        </p:nvSpPr>
        <p:spPr>
          <a:xfrm>
            <a:off x="139950" y="3573016"/>
            <a:ext cx="2271810" cy="2585323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Generate randomly </a:t>
            </a:r>
            <a:r>
              <a:rPr lang="en-US" dirty="0" smtClean="0"/>
              <a:t>sets </a:t>
            </a:r>
            <a:r>
              <a:rPr lang="en-US" dirty="0"/>
              <a:t>of dependent periodic tasks using </a:t>
            </a:r>
            <a:r>
              <a:rPr lang="en-US" dirty="0" err="1"/>
              <a:t>UuniFast</a:t>
            </a:r>
            <a:r>
              <a:rPr lang="en-U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Random task </a:t>
            </a:r>
            <a:r>
              <a:rPr lang="en-US" dirty="0" smtClean="0"/>
              <a:t>mapping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4x4 </a:t>
            </a:r>
            <a:r>
              <a:rPr lang="en-US" dirty="0" err="1" smtClean="0"/>
              <a:t>NoC</a:t>
            </a:r>
            <a:endParaRPr lang="en-US" dirty="0"/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251520" y="188640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rgbClr val="C00000"/>
                </a:solidFill>
              </a:rPr>
              <a:t>Scalability of  </a:t>
            </a:r>
            <a:r>
              <a:rPr lang="en-US" sz="3200" b="1" dirty="0" smtClean="0">
                <a:solidFill>
                  <a:srgbClr val="C00000"/>
                </a:solidFill>
              </a:rPr>
              <a:t>ECTM</a:t>
            </a:r>
          </a:p>
          <a:p>
            <a:r>
              <a:rPr lang="en-US" sz="1800" dirty="0" smtClean="0"/>
              <a:t>Implementation and Evaluation </a:t>
            </a:r>
            <a:endParaRPr lang="en-U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96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Outline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4800600"/>
          </a:xfrm>
        </p:spPr>
        <p:txBody>
          <a:bodyPr>
            <a:noAutofit/>
          </a:bodyPr>
          <a:lstStyle/>
          <a:p>
            <a:pPr marL="571500" indent="-457200">
              <a:buFont typeface="+mj-lt"/>
              <a:buAutoNum type="arabicPeriod"/>
            </a:pPr>
            <a:endParaRPr lang="en-US" sz="2000" dirty="0" smtClean="0"/>
          </a:p>
          <a:p>
            <a:pPr marL="571500" indent="-457200">
              <a:buFont typeface="+mj-lt"/>
              <a:buAutoNum type="arabicPeriod"/>
            </a:pPr>
            <a:r>
              <a:rPr lang="en-US" sz="2000" b="1" dirty="0" smtClean="0"/>
              <a:t>Introduction </a:t>
            </a:r>
          </a:p>
          <a:p>
            <a:pPr marL="868680" lvl="1" indent="-457200">
              <a:buFont typeface="+mj-lt"/>
              <a:buAutoNum type="alphaLcPeriod"/>
            </a:pPr>
            <a:r>
              <a:rPr lang="en-US" sz="1800" dirty="0" smtClean="0"/>
              <a:t>Context – Network On Chip</a:t>
            </a:r>
          </a:p>
          <a:p>
            <a:pPr marL="868680" lvl="1" indent="-457200">
              <a:buFont typeface="+mj-lt"/>
              <a:buAutoNum type="alphaLcPeriod"/>
            </a:pPr>
            <a:r>
              <a:rPr lang="en-US" sz="1800" dirty="0" smtClean="0"/>
              <a:t>Problem Statement  </a:t>
            </a:r>
          </a:p>
          <a:p>
            <a:pPr marL="868680" lvl="1" indent="-457200">
              <a:buFont typeface="+mj-lt"/>
              <a:buAutoNum type="alphaLcPeriod"/>
            </a:pPr>
            <a:endParaRPr lang="en-US" sz="1000" dirty="0"/>
          </a:p>
          <a:p>
            <a:pPr marL="571500" indent="-457200">
              <a:buFont typeface="+mj-lt"/>
              <a:buAutoNum type="arabicPeriod"/>
            </a:pPr>
            <a:r>
              <a:rPr lang="en-US" sz="2000" b="1" dirty="0" smtClean="0">
                <a:solidFill>
                  <a:schemeClr val="accent2"/>
                </a:solidFill>
              </a:rPr>
              <a:t>E</a:t>
            </a:r>
            <a:r>
              <a:rPr lang="en-US" sz="2000" b="1" dirty="0" smtClean="0"/>
              <a:t>xact </a:t>
            </a:r>
            <a:r>
              <a:rPr lang="en-US" sz="2000" b="1" dirty="0" smtClean="0">
                <a:solidFill>
                  <a:schemeClr val="accent2"/>
                </a:solidFill>
              </a:rPr>
              <a:t>C</a:t>
            </a:r>
            <a:r>
              <a:rPr lang="en-US" sz="2000" b="1" dirty="0" smtClean="0"/>
              <a:t>ommunication </a:t>
            </a:r>
            <a:r>
              <a:rPr lang="en-US" sz="2000" b="1" dirty="0" smtClean="0">
                <a:solidFill>
                  <a:schemeClr val="accent2"/>
                </a:solidFill>
              </a:rPr>
              <a:t>T</a:t>
            </a:r>
            <a:r>
              <a:rPr lang="en-US" sz="2000" b="1" dirty="0" smtClean="0"/>
              <a:t>ime </a:t>
            </a:r>
            <a:r>
              <a:rPr lang="en-US" sz="2000" b="1" dirty="0" smtClean="0">
                <a:solidFill>
                  <a:schemeClr val="accent2"/>
                </a:solidFill>
              </a:rPr>
              <a:t>M</a:t>
            </a:r>
            <a:r>
              <a:rPr lang="en-US" sz="2000" b="1" dirty="0" smtClean="0"/>
              <a:t>odel (</a:t>
            </a:r>
            <a:r>
              <a:rPr lang="en-US" sz="2000" b="1" dirty="0" smtClean="0">
                <a:solidFill>
                  <a:schemeClr val="accent2"/>
                </a:solidFill>
              </a:rPr>
              <a:t>ECTM</a:t>
            </a:r>
            <a:r>
              <a:rPr lang="en-US" sz="2000" b="1" dirty="0" smtClean="0"/>
              <a:t>)</a:t>
            </a:r>
          </a:p>
          <a:p>
            <a:pPr marL="868680" lvl="1" indent="-457200">
              <a:buFont typeface="+mj-lt"/>
              <a:buAutoNum type="alphaLcPeriod"/>
            </a:pPr>
            <a:r>
              <a:rPr lang="en-US" sz="1800" dirty="0" smtClean="0"/>
              <a:t>ECTM for Store And Forward </a:t>
            </a:r>
          </a:p>
          <a:p>
            <a:pPr marL="868680" lvl="1" indent="-457200">
              <a:buFont typeface="+mj-lt"/>
              <a:buAutoNum type="alphaLcPeriod"/>
            </a:pPr>
            <a:r>
              <a:rPr lang="en-US" sz="1800" dirty="0" smtClean="0"/>
              <a:t>ECTM for Wormhole </a:t>
            </a:r>
            <a:endParaRPr lang="en-US" sz="1800" dirty="0"/>
          </a:p>
          <a:p>
            <a:pPr marL="571500" indent="-457200">
              <a:buFont typeface="+mj-lt"/>
              <a:buAutoNum type="arabicPeriod"/>
            </a:pPr>
            <a:endParaRPr lang="en-US" sz="1000" dirty="0"/>
          </a:p>
          <a:p>
            <a:pPr marL="571500" indent="-457200">
              <a:buFont typeface="+mj-lt"/>
              <a:buAutoNum type="arabicPeriod"/>
            </a:pPr>
            <a:r>
              <a:rPr lang="en-US" sz="2000" b="1" dirty="0"/>
              <a:t>Implementation and Evaluation </a:t>
            </a:r>
            <a:endParaRPr lang="en-US" sz="2000" b="1" dirty="0" smtClean="0"/>
          </a:p>
          <a:p>
            <a:pPr marL="868680" lvl="1" indent="-457200">
              <a:buFont typeface="+mj-lt"/>
              <a:buAutoNum type="alphaLcPeriod"/>
            </a:pPr>
            <a:r>
              <a:rPr lang="en-US" sz="1800" dirty="0" smtClean="0"/>
              <a:t>Accuracy of ECTM </a:t>
            </a:r>
          </a:p>
          <a:p>
            <a:pPr marL="868680" lvl="1" indent="-457200">
              <a:buFont typeface="+mj-lt"/>
              <a:buAutoNum type="alphaLcPeriod"/>
            </a:pPr>
            <a:r>
              <a:rPr lang="en-US" sz="1800" dirty="0" smtClean="0"/>
              <a:t>Scalability of ECTM </a:t>
            </a:r>
            <a:endParaRPr lang="en-US" sz="1800" dirty="0"/>
          </a:p>
          <a:p>
            <a:pPr marL="571500" indent="-457200">
              <a:buFont typeface="+mj-lt"/>
              <a:buAutoNum type="arabicPeriod"/>
            </a:pPr>
            <a:endParaRPr lang="en-US" sz="1000" dirty="0"/>
          </a:p>
          <a:p>
            <a:pPr marL="571500" indent="-457200">
              <a:buFont typeface="+mj-lt"/>
              <a:buAutoNum type="arabicPeriod"/>
            </a:pPr>
            <a:r>
              <a:rPr lang="en-US" sz="2000" b="1" dirty="0"/>
              <a:t>Conclusion </a:t>
            </a:r>
          </a:p>
          <a:p>
            <a:endParaRPr lang="en-US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6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-99392"/>
            <a:ext cx="7620000" cy="1143000"/>
          </a:xfrm>
        </p:spPr>
        <p:txBody>
          <a:bodyPr/>
          <a:lstStyle/>
          <a:p>
            <a:r>
              <a:rPr lang="en-US" b="1" dirty="0"/>
              <a:t>Conclusion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5192" y="1124744"/>
            <a:ext cx="8363272" cy="5112568"/>
          </a:xfrm>
        </p:spPr>
        <p:txBody>
          <a:bodyPr>
            <a:noAutofit/>
          </a:bodyPr>
          <a:lstStyle/>
          <a:p>
            <a:pPr marL="114300" lvl="1" indent="0">
              <a:buClr>
                <a:schemeClr val="accent1"/>
              </a:buClr>
              <a:buNone/>
            </a:pPr>
            <a:r>
              <a:rPr lang="en-US" b="1" dirty="0" smtClean="0">
                <a:solidFill>
                  <a:schemeClr val="tx2"/>
                </a:solidFill>
              </a:rPr>
              <a:t>Problem statement</a:t>
            </a:r>
          </a:p>
          <a:p>
            <a:pPr marL="457200" lvl="1" indent="-342900">
              <a:buClr>
                <a:schemeClr val="accent1"/>
              </a:buClr>
            </a:pPr>
            <a:r>
              <a:rPr lang="en-US" sz="1600" dirty="0" smtClean="0"/>
              <a:t>New communication delays introduced by the </a:t>
            </a:r>
            <a:r>
              <a:rPr lang="en-US" sz="1600" dirty="0" err="1" smtClean="0"/>
              <a:t>NoC</a:t>
            </a:r>
            <a:r>
              <a:rPr lang="en-US" sz="1600" dirty="0" smtClean="0"/>
              <a:t> complicate the communication time analysis. </a:t>
            </a:r>
          </a:p>
          <a:p>
            <a:pPr marL="457200" lvl="1" indent="-342900">
              <a:buClr>
                <a:schemeClr val="accent1"/>
              </a:buClr>
            </a:pPr>
            <a:r>
              <a:rPr lang="en-US" sz="1600" dirty="0" smtClean="0"/>
              <a:t>The communication </a:t>
            </a:r>
            <a:r>
              <a:rPr lang="en-US" sz="1600" dirty="0" err="1" smtClean="0"/>
              <a:t>schedulability</a:t>
            </a:r>
            <a:r>
              <a:rPr lang="en-US" sz="1600" dirty="0" smtClean="0"/>
              <a:t> is essential to </a:t>
            </a:r>
            <a:r>
              <a:rPr lang="en-US" sz="1600" dirty="0"/>
              <a:t>analyze </a:t>
            </a:r>
            <a:r>
              <a:rPr lang="en-US" sz="1600" dirty="0" err="1"/>
              <a:t>schedulability</a:t>
            </a:r>
            <a:r>
              <a:rPr lang="en-US" sz="1600" dirty="0"/>
              <a:t> of periodic </a:t>
            </a:r>
            <a:r>
              <a:rPr lang="en-US" sz="1600" dirty="0" smtClean="0"/>
              <a:t>tasks deployed over </a:t>
            </a:r>
            <a:r>
              <a:rPr lang="en-US" sz="1600" dirty="0" err="1" smtClean="0"/>
              <a:t>NoC</a:t>
            </a:r>
            <a:r>
              <a:rPr lang="en-US" sz="1600" dirty="0" smtClean="0"/>
              <a:t>. </a:t>
            </a:r>
          </a:p>
          <a:p>
            <a:pPr marL="342900" lvl="1">
              <a:buClr>
                <a:schemeClr val="accent1"/>
              </a:buClr>
            </a:pPr>
            <a:endParaRPr lang="en-US" sz="500" dirty="0"/>
          </a:p>
          <a:p>
            <a:pPr marL="114300" lvl="1" indent="0">
              <a:buClr>
                <a:schemeClr val="accent1"/>
              </a:buClr>
              <a:buNone/>
            </a:pPr>
            <a:r>
              <a:rPr lang="en-US" b="1" dirty="0" smtClean="0">
                <a:solidFill>
                  <a:schemeClr val="tx2"/>
                </a:solidFill>
              </a:rPr>
              <a:t>Contribution</a:t>
            </a:r>
            <a:endParaRPr lang="en-US" sz="1600" b="1" dirty="0">
              <a:solidFill>
                <a:schemeClr val="tx2"/>
              </a:solidFill>
            </a:endParaRPr>
          </a:p>
          <a:p>
            <a:r>
              <a:rPr lang="en-US" sz="1600" b="1" dirty="0" smtClean="0"/>
              <a:t>ECTM: </a:t>
            </a:r>
            <a:r>
              <a:rPr lang="en-US" sz="1600" dirty="0" smtClean="0"/>
              <a:t>a </a:t>
            </a:r>
            <a:r>
              <a:rPr lang="en-US" sz="1600" dirty="0" err="1" smtClean="0"/>
              <a:t>NoC</a:t>
            </a:r>
            <a:r>
              <a:rPr lang="en-US" sz="1600" dirty="0" smtClean="0"/>
              <a:t> communication Model </a:t>
            </a:r>
          </a:p>
          <a:p>
            <a:pPr lvl="1"/>
            <a:r>
              <a:rPr lang="en-US" sz="1600" dirty="0" smtClean="0"/>
              <a:t>Assess </a:t>
            </a:r>
            <a:r>
              <a:rPr lang="en-US" sz="1600" dirty="0"/>
              <a:t>the </a:t>
            </a:r>
            <a:r>
              <a:rPr lang="en-US" sz="1600" dirty="0" err="1"/>
              <a:t>schedulability</a:t>
            </a:r>
            <a:r>
              <a:rPr lang="en-US" sz="1600" dirty="0"/>
              <a:t> of dependent periodic tasks exchanging messages on </a:t>
            </a:r>
            <a:r>
              <a:rPr lang="en-US" sz="1600" dirty="0" err="1" smtClean="0"/>
              <a:t>NoC</a:t>
            </a:r>
            <a:endParaRPr lang="en-US" sz="1600" dirty="0" smtClean="0"/>
          </a:p>
          <a:p>
            <a:pPr lvl="1"/>
            <a:r>
              <a:rPr lang="en-US" sz="1600" dirty="0" smtClean="0"/>
              <a:t>Converts </a:t>
            </a:r>
            <a:r>
              <a:rPr lang="en-US" sz="1600" dirty="0" err="1"/>
              <a:t>NoC</a:t>
            </a:r>
            <a:r>
              <a:rPr lang="en-US" sz="1600" dirty="0"/>
              <a:t> flow of messages scheduling to periodic tasks </a:t>
            </a:r>
            <a:r>
              <a:rPr lang="en-US" sz="1600" dirty="0" smtClean="0"/>
              <a:t>scheduling.</a:t>
            </a:r>
          </a:p>
          <a:p>
            <a:pPr lvl="1"/>
            <a:r>
              <a:rPr lang="en-US" sz="1600" dirty="0" smtClean="0"/>
              <a:t>Implementation </a:t>
            </a:r>
            <a:r>
              <a:rPr lang="en-US" sz="1600" dirty="0"/>
              <a:t>available in the Cheddar tool </a:t>
            </a:r>
          </a:p>
          <a:p>
            <a:pPr marL="890588" lvl="2" indent="0">
              <a:buNone/>
            </a:pPr>
            <a:r>
              <a:rPr lang="en-US" sz="1600" b="1" dirty="0">
                <a:hlinkClick r:id="rId3"/>
              </a:rPr>
              <a:t>http://beru.univ-brest.fr/svn/CHEDDAR/</a:t>
            </a:r>
            <a:endParaRPr lang="en-US" sz="1600" b="1" dirty="0"/>
          </a:p>
          <a:p>
            <a:pPr marL="114300" indent="0">
              <a:buNone/>
            </a:pPr>
            <a:endParaRPr lang="en-US" sz="900" b="1" dirty="0" smtClean="0"/>
          </a:p>
          <a:p>
            <a:pPr marL="114300" indent="0"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Result </a:t>
            </a:r>
            <a:endParaRPr lang="en-US" sz="1600" b="1" dirty="0" smtClean="0">
              <a:solidFill>
                <a:schemeClr val="tx2"/>
              </a:solidFill>
            </a:endParaRPr>
          </a:p>
          <a:p>
            <a:pPr lvl="1"/>
            <a:r>
              <a:rPr lang="en-US" sz="1600" b="1" dirty="0"/>
              <a:t>ECTM is more accurate than </a:t>
            </a:r>
            <a:r>
              <a:rPr lang="en-US" sz="1600" b="1" dirty="0" smtClean="0"/>
              <a:t>WCCTM</a:t>
            </a:r>
          </a:p>
          <a:p>
            <a:pPr lvl="2"/>
            <a:r>
              <a:rPr lang="en-US" sz="1600" dirty="0" smtClean="0"/>
              <a:t>An </a:t>
            </a:r>
            <a:r>
              <a:rPr lang="en-US" sz="1600" dirty="0"/>
              <a:t>improvement of 100</a:t>
            </a:r>
            <a:r>
              <a:rPr lang="en-US" sz="1600" dirty="0" smtClean="0"/>
              <a:t>% for Wormhole </a:t>
            </a:r>
            <a:r>
              <a:rPr lang="en-US" sz="1600" dirty="0" err="1" smtClean="0"/>
              <a:t>NoC</a:t>
            </a:r>
            <a:endParaRPr lang="en-US" sz="1600" dirty="0" smtClean="0"/>
          </a:p>
          <a:p>
            <a:pPr lvl="2"/>
            <a:r>
              <a:rPr lang="en-US" sz="1600" dirty="0" smtClean="0"/>
              <a:t>An </a:t>
            </a:r>
            <a:r>
              <a:rPr lang="en-US" sz="1600" dirty="0"/>
              <a:t>improvement of 30% for Store-And-Forward </a:t>
            </a:r>
            <a:r>
              <a:rPr lang="en-US" sz="1600" dirty="0" err="1"/>
              <a:t>NoCs</a:t>
            </a:r>
            <a:endParaRPr lang="en-US" sz="1600" dirty="0" smtClean="0"/>
          </a:p>
          <a:p>
            <a:pPr lvl="1"/>
            <a:r>
              <a:rPr lang="en-US" sz="1600" b="1" dirty="0" smtClean="0"/>
              <a:t>ECTM need more time to compute the analysis model than WCCTM</a:t>
            </a:r>
          </a:p>
          <a:p>
            <a:pPr marL="1108710" lvl="2" indent="-285750"/>
            <a:r>
              <a:rPr lang="en-US" dirty="0" smtClean="0"/>
              <a:t>54</a:t>
            </a:r>
            <a:r>
              <a:rPr lang="en-US" dirty="0"/>
              <a:t>% for Wormhole </a:t>
            </a:r>
            <a:r>
              <a:rPr lang="en-US" dirty="0" err="1"/>
              <a:t>NoCs</a:t>
            </a:r>
            <a:endParaRPr lang="en-US" dirty="0"/>
          </a:p>
          <a:p>
            <a:pPr marL="777240" lvl="2" indent="0">
              <a:buNone/>
            </a:pPr>
            <a:endParaRPr lang="en-US" sz="105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8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7620000" cy="1143000"/>
          </a:xfrm>
        </p:spPr>
        <p:txBody>
          <a:bodyPr/>
          <a:lstStyle/>
          <a:p>
            <a:r>
              <a:rPr lang="en-US" sz="3600" b="1" dirty="0"/>
              <a:t>Context -Network On Chip (</a:t>
            </a:r>
            <a:r>
              <a:rPr lang="en-US" sz="3600" b="1" dirty="0" err="1"/>
              <a:t>NoC</a:t>
            </a:r>
            <a:r>
              <a:rPr lang="en-US" sz="3600" b="1" dirty="0"/>
              <a:t>)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2400" dirty="0" smtClean="0"/>
              <a:t>Introduction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508720"/>
            <a:ext cx="8280920" cy="5016624"/>
          </a:xfrm>
        </p:spPr>
        <p:txBody>
          <a:bodyPr>
            <a:normAutofit/>
          </a:bodyPr>
          <a:lstStyle/>
          <a:p>
            <a:pPr marL="411480" lvl="1" indent="0">
              <a:buNone/>
            </a:pPr>
            <a:r>
              <a:rPr lang="en-US" sz="2400" dirty="0" smtClean="0"/>
              <a:t>Communication </a:t>
            </a:r>
            <a:r>
              <a:rPr lang="en-US" sz="2400" dirty="0"/>
              <a:t>infrastructure based on links and </a:t>
            </a:r>
            <a:r>
              <a:rPr lang="en-US" sz="2400" dirty="0" smtClean="0"/>
              <a:t>routers that interconnect </a:t>
            </a:r>
            <a:r>
              <a:rPr lang="en-US" sz="2400" dirty="0"/>
              <a:t>cores providing packet-based </a:t>
            </a:r>
            <a:r>
              <a:rPr lang="en-US" sz="2400" dirty="0" smtClean="0"/>
              <a:t>data transfer </a:t>
            </a:r>
            <a:endParaRPr lang="en-US" sz="2400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411480" lvl="1" indent="0">
              <a:buNone/>
            </a:pPr>
            <a:endParaRPr lang="en-US" dirty="0"/>
          </a:p>
          <a:p>
            <a:endParaRPr lang="en-US" b="1" dirty="0" smtClean="0">
              <a:solidFill>
                <a:srgbClr val="002060"/>
              </a:solidFill>
            </a:endParaRPr>
          </a:p>
          <a:p>
            <a:endParaRPr lang="en-US" b="1" dirty="0" smtClean="0">
              <a:solidFill>
                <a:srgbClr val="002060"/>
              </a:solidFill>
            </a:endParaRPr>
          </a:p>
          <a:p>
            <a:endParaRPr lang="en-US" b="1" dirty="0">
              <a:solidFill>
                <a:srgbClr val="002060"/>
              </a:solidFill>
            </a:endParaRPr>
          </a:p>
          <a:p>
            <a:pPr marL="114300" indent="0"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pPr marL="114300" indent="0">
              <a:buNone/>
            </a:pP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5" name="Groupe 4"/>
          <p:cNvGrpSpPr/>
          <p:nvPr/>
        </p:nvGrpSpPr>
        <p:grpSpPr>
          <a:xfrm>
            <a:off x="326067" y="3068960"/>
            <a:ext cx="4186449" cy="3077429"/>
            <a:chOff x="755576" y="476672"/>
            <a:chExt cx="8208912" cy="6624736"/>
          </a:xfrm>
        </p:grpSpPr>
        <p:sp>
          <p:nvSpPr>
            <p:cNvPr id="6" name="Rectangle 5"/>
            <p:cNvSpPr/>
            <p:nvPr/>
          </p:nvSpPr>
          <p:spPr>
            <a:xfrm>
              <a:off x="755576" y="2852936"/>
              <a:ext cx="1152128" cy="100811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 smtClean="0">
                  <a:solidFill>
                    <a:schemeClr val="tx1"/>
                  </a:solidFill>
                </a:rPr>
                <a:t>PE4</a:t>
              </a:r>
              <a:endParaRPr lang="en-US" b="1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55576" y="5229200"/>
              <a:ext cx="1152128" cy="93610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 smtClean="0">
                  <a:solidFill>
                    <a:schemeClr val="tx1"/>
                  </a:solidFill>
                </a:rPr>
                <a:t>PE7</a:t>
              </a:r>
              <a:endParaRPr lang="en-US" b="1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707904" y="548680"/>
              <a:ext cx="1080120" cy="93610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 smtClean="0">
                  <a:solidFill>
                    <a:schemeClr val="tx1"/>
                  </a:solidFill>
                </a:rPr>
                <a:t>PE2</a:t>
              </a:r>
              <a:endParaRPr lang="en-US" b="1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707904" y="2780928"/>
              <a:ext cx="1080120" cy="100811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 smtClean="0">
                  <a:solidFill>
                    <a:schemeClr val="tx1"/>
                  </a:solidFill>
                </a:rPr>
                <a:t>PE5</a:t>
              </a:r>
              <a:endParaRPr lang="en-US" b="1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707904" y="5085184"/>
              <a:ext cx="1080119" cy="93610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 smtClean="0">
                  <a:solidFill>
                    <a:schemeClr val="tx1"/>
                  </a:solidFill>
                </a:rPr>
                <a:t>PE8</a:t>
              </a:r>
              <a:endParaRPr lang="en-US" b="1" dirty="0"/>
            </a:p>
          </p:txBody>
        </p:sp>
        <p:sp>
          <p:nvSpPr>
            <p:cNvPr id="11" name="Ellipse 10"/>
            <p:cNvSpPr/>
            <p:nvPr/>
          </p:nvSpPr>
          <p:spPr>
            <a:xfrm>
              <a:off x="2267744" y="1700808"/>
              <a:ext cx="936104" cy="864096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i="1" dirty="0" smtClean="0"/>
                <a:t>R1</a:t>
              </a:r>
              <a:endParaRPr lang="en-US" sz="1050" b="1" i="1" dirty="0"/>
            </a:p>
          </p:txBody>
        </p:sp>
        <p:sp>
          <p:nvSpPr>
            <p:cNvPr id="12" name="Ellipse 11"/>
            <p:cNvSpPr/>
            <p:nvPr/>
          </p:nvSpPr>
          <p:spPr>
            <a:xfrm>
              <a:off x="5148064" y="1700808"/>
              <a:ext cx="936104" cy="864096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i="1" dirty="0" smtClean="0"/>
                <a:t>R2</a:t>
              </a:r>
              <a:endParaRPr lang="en-US" sz="1050" b="1" i="1" dirty="0"/>
            </a:p>
          </p:txBody>
        </p:sp>
        <p:sp>
          <p:nvSpPr>
            <p:cNvPr id="13" name="Ellipse 12"/>
            <p:cNvSpPr/>
            <p:nvPr/>
          </p:nvSpPr>
          <p:spPr>
            <a:xfrm>
              <a:off x="8028384" y="1700808"/>
              <a:ext cx="936104" cy="864096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i="1" dirty="0" smtClean="0"/>
                <a:t>R3</a:t>
              </a:r>
              <a:endParaRPr lang="en-US" sz="1050" b="1" i="1" dirty="0"/>
            </a:p>
          </p:txBody>
        </p:sp>
        <p:sp>
          <p:nvSpPr>
            <p:cNvPr id="14" name="Ellipse 13"/>
            <p:cNvSpPr/>
            <p:nvPr/>
          </p:nvSpPr>
          <p:spPr>
            <a:xfrm>
              <a:off x="2267744" y="4005064"/>
              <a:ext cx="936104" cy="864096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i="1" dirty="0" smtClean="0"/>
                <a:t>R4</a:t>
              </a:r>
              <a:endParaRPr lang="en-US" sz="1050" b="1" i="1" dirty="0"/>
            </a:p>
          </p:txBody>
        </p:sp>
        <p:sp>
          <p:nvSpPr>
            <p:cNvPr id="15" name="Ellipse 14"/>
            <p:cNvSpPr/>
            <p:nvPr/>
          </p:nvSpPr>
          <p:spPr>
            <a:xfrm>
              <a:off x="5148064" y="4005064"/>
              <a:ext cx="936104" cy="864096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i="1" dirty="0" smtClean="0"/>
                <a:t>R5</a:t>
              </a:r>
              <a:endParaRPr lang="en-US" sz="1050" b="1" i="1" dirty="0"/>
            </a:p>
          </p:txBody>
        </p:sp>
        <p:sp>
          <p:nvSpPr>
            <p:cNvPr id="16" name="Ellipse 15"/>
            <p:cNvSpPr/>
            <p:nvPr/>
          </p:nvSpPr>
          <p:spPr>
            <a:xfrm>
              <a:off x="8028384" y="4005064"/>
              <a:ext cx="936104" cy="864096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i="1" dirty="0" smtClean="0"/>
                <a:t>R6</a:t>
              </a:r>
              <a:endParaRPr lang="en-US" sz="1050" b="1" i="1" dirty="0"/>
            </a:p>
          </p:txBody>
        </p:sp>
        <p:sp>
          <p:nvSpPr>
            <p:cNvPr id="17" name="Ellipse 16"/>
            <p:cNvSpPr/>
            <p:nvPr/>
          </p:nvSpPr>
          <p:spPr>
            <a:xfrm>
              <a:off x="2267744" y="6237312"/>
              <a:ext cx="936104" cy="864096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i="1" dirty="0" smtClean="0"/>
                <a:t>R7</a:t>
              </a:r>
              <a:endParaRPr lang="en-US" sz="1050" b="1" i="1" dirty="0"/>
            </a:p>
          </p:txBody>
        </p:sp>
        <p:sp>
          <p:nvSpPr>
            <p:cNvPr id="18" name="Ellipse 17"/>
            <p:cNvSpPr/>
            <p:nvPr/>
          </p:nvSpPr>
          <p:spPr>
            <a:xfrm>
              <a:off x="5148064" y="6237312"/>
              <a:ext cx="936104" cy="864096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i="1" dirty="0" smtClean="0"/>
                <a:t>R8</a:t>
              </a:r>
              <a:endParaRPr lang="en-US" sz="1050" b="1" i="1" dirty="0"/>
            </a:p>
          </p:txBody>
        </p:sp>
        <p:sp>
          <p:nvSpPr>
            <p:cNvPr id="19" name="Ellipse 18"/>
            <p:cNvSpPr/>
            <p:nvPr/>
          </p:nvSpPr>
          <p:spPr>
            <a:xfrm>
              <a:off x="8028384" y="6237312"/>
              <a:ext cx="936104" cy="864096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i="1" dirty="0" smtClean="0"/>
                <a:t>R9</a:t>
              </a:r>
              <a:endParaRPr lang="en-US" sz="1050" b="1" i="1" dirty="0"/>
            </a:p>
          </p:txBody>
        </p:sp>
        <p:cxnSp>
          <p:nvCxnSpPr>
            <p:cNvPr id="20" name="Connecteur droit avec flèche 19"/>
            <p:cNvCxnSpPr/>
            <p:nvPr/>
          </p:nvCxnSpPr>
          <p:spPr>
            <a:xfrm>
              <a:off x="3203848" y="4221088"/>
              <a:ext cx="1944216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Connecteur droit avec flèche 20"/>
            <p:cNvCxnSpPr/>
            <p:nvPr/>
          </p:nvCxnSpPr>
          <p:spPr>
            <a:xfrm>
              <a:off x="6084168" y="4221088"/>
              <a:ext cx="1944216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Connecteur droit avec flèche 21"/>
            <p:cNvCxnSpPr/>
            <p:nvPr/>
          </p:nvCxnSpPr>
          <p:spPr>
            <a:xfrm>
              <a:off x="3203848" y="6525344"/>
              <a:ext cx="1944216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Connecteur droit avec flèche 22"/>
            <p:cNvCxnSpPr/>
            <p:nvPr/>
          </p:nvCxnSpPr>
          <p:spPr>
            <a:xfrm>
              <a:off x="6084168" y="6453336"/>
              <a:ext cx="1944216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Connecteur droit avec flèche 23"/>
            <p:cNvCxnSpPr/>
            <p:nvPr/>
          </p:nvCxnSpPr>
          <p:spPr>
            <a:xfrm>
              <a:off x="3203848" y="1916832"/>
              <a:ext cx="1944216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Connecteur droit avec flèche 24"/>
            <p:cNvCxnSpPr/>
            <p:nvPr/>
          </p:nvCxnSpPr>
          <p:spPr>
            <a:xfrm>
              <a:off x="6084168" y="1916832"/>
              <a:ext cx="1944216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Connecteur droit avec flèche 25"/>
            <p:cNvCxnSpPr/>
            <p:nvPr/>
          </p:nvCxnSpPr>
          <p:spPr>
            <a:xfrm flipH="1">
              <a:off x="3203848" y="2204864"/>
              <a:ext cx="1944216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Connecteur droit avec flèche 26"/>
            <p:cNvCxnSpPr/>
            <p:nvPr/>
          </p:nvCxnSpPr>
          <p:spPr>
            <a:xfrm flipH="1">
              <a:off x="6084168" y="2204864"/>
              <a:ext cx="1944216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Connecteur droit avec flèche 27"/>
            <p:cNvCxnSpPr/>
            <p:nvPr/>
          </p:nvCxnSpPr>
          <p:spPr>
            <a:xfrm flipH="1">
              <a:off x="3203848" y="4509120"/>
              <a:ext cx="1944216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Connecteur droit avec flèche 28"/>
            <p:cNvCxnSpPr/>
            <p:nvPr/>
          </p:nvCxnSpPr>
          <p:spPr>
            <a:xfrm flipH="1">
              <a:off x="6084168" y="4509120"/>
              <a:ext cx="1944216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Connecteur droit avec flèche 29"/>
            <p:cNvCxnSpPr/>
            <p:nvPr/>
          </p:nvCxnSpPr>
          <p:spPr>
            <a:xfrm flipH="1">
              <a:off x="3203848" y="6741368"/>
              <a:ext cx="1944216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Connecteur droit avec flèche 30"/>
            <p:cNvCxnSpPr/>
            <p:nvPr/>
          </p:nvCxnSpPr>
          <p:spPr>
            <a:xfrm flipH="1">
              <a:off x="6084168" y="6669360"/>
              <a:ext cx="1944216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Connecteur droit avec flèche 31"/>
            <p:cNvCxnSpPr/>
            <p:nvPr/>
          </p:nvCxnSpPr>
          <p:spPr>
            <a:xfrm flipV="1">
              <a:off x="2555776" y="2636912"/>
              <a:ext cx="0" cy="129614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Connecteur droit avec flèche 32"/>
            <p:cNvCxnSpPr/>
            <p:nvPr/>
          </p:nvCxnSpPr>
          <p:spPr>
            <a:xfrm flipV="1">
              <a:off x="2483768" y="4869160"/>
              <a:ext cx="0" cy="129614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Connecteur droit avec flèche 33"/>
            <p:cNvCxnSpPr/>
            <p:nvPr/>
          </p:nvCxnSpPr>
          <p:spPr>
            <a:xfrm flipV="1">
              <a:off x="5508104" y="2636912"/>
              <a:ext cx="0" cy="129614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Connecteur droit avec flèche 34"/>
            <p:cNvCxnSpPr/>
            <p:nvPr/>
          </p:nvCxnSpPr>
          <p:spPr>
            <a:xfrm flipV="1">
              <a:off x="5436096" y="4869160"/>
              <a:ext cx="0" cy="129614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Connecteur droit avec flèche 35"/>
            <p:cNvCxnSpPr/>
            <p:nvPr/>
          </p:nvCxnSpPr>
          <p:spPr>
            <a:xfrm flipV="1">
              <a:off x="8388424" y="2636912"/>
              <a:ext cx="0" cy="129614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Connecteur droit avec flèche 36"/>
            <p:cNvCxnSpPr/>
            <p:nvPr/>
          </p:nvCxnSpPr>
          <p:spPr>
            <a:xfrm flipV="1">
              <a:off x="8316416" y="4869160"/>
              <a:ext cx="0" cy="129614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Connecteur droit avec flèche 37"/>
            <p:cNvCxnSpPr/>
            <p:nvPr/>
          </p:nvCxnSpPr>
          <p:spPr>
            <a:xfrm>
              <a:off x="2843808" y="2636912"/>
              <a:ext cx="0" cy="129614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Connecteur droit avec flèche 38"/>
            <p:cNvCxnSpPr/>
            <p:nvPr/>
          </p:nvCxnSpPr>
          <p:spPr>
            <a:xfrm>
              <a:off x="2771800" y="4941168"/>
              <a:ext cx="0" cy="129614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Connecteur droit avec flèche 39"/>
            <p:cNvCxnSpPr/>
            <p:nvPr/>
          </p:nvCxnSpPr>
          <p:spPr>
            <a:xfrm>
              <a:off x="5724128" y="2636912"/>
              <a:ext cx="0" cy="129614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Connecteur droit avec flèche 40"/>
            <p:cNvCxnSpPr/>
            <p:nvPr/>
          </p:nvCxnSpPr>
          <p:spPr>
            <a:xfrm>
              <a:off x="5652120" y="4941168"/>
              <a:ext cx="0" cy="129614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Connecteur droit avec flèche 41"/>
            <p:cNvCxnSpPr/>
            <p:nvPr/>
          </p:nvCxnSpPr>
          <p:spPr>
            <a:xfrm>
              <a:off x="8604448" y="2636912"/>
              <a:ext cx="0" cy="129614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Connecteur droit avec flèche 42"/>
            <p:cNvCxnSpPr/>
            <p:nvPr/>
          </p:nvCxnSpPr>
          <p:spPr>
            <a:xfrm>
              <a:off x="8532440" y="4941168"/>
              <a:ext cx="0" cy="129614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4" name="Rectangle 43"/>
            <p:cNvSpPr/>
            <p:nvPr/>
          </p:nvSpPr>
          <p:spPr>
            <a:xfrm>
              <a:off x="6660232" y="2708920"/>
              <a:ext cx="1080120" cy="100811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 smtClean="0">
                  <a:solidFill>
                    <a:schemeClr val="tx1"/>
                  </a:solidFill>
                </a:rPr>
                <a:t>PE6</a:t>
              </a:r>
              <a:endParaRPr lang="en-US" b="1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685024" y="5013176"/>
              <a:ext cx="1080120" cy="100811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 smtClean="0">
                  <a:solidFill>
                    <a:schemeClr val="tx1"/>
                  </a:solidFill>
                </a:rPr>
                <a:t>PE9</a:t>
              </a:r>
              <a:endParaRPr lang="en-US" b="1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827583" y="620689"/>
              <a:ext cx="1152128" cy="100811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 smtClean="0">
                  <a:solidFill>
                    <a:schemeClr val="tx1"/>
                  </a:solidFill>
                </a:rPr>
                <a:t>PE1</a:t>
              </a:r>
              <a:endParaRPr lang="en-US" sz="1200" b="1" i="1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588224" y="476672"/>
              <a:ext cx="1152128" cy="100811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 smtClean="0">
                  <a:solidFill>
                    <a:schemeClr val="tx1"/>
                  </a:solidFill>
                </a:rPr>
                <a:t>PE3</a:t>
              </a:r>
              <a:endParaRPr lang="en-US" b="1" dirty="0"/>
            </a:p>
          </p:txBody>
        </p:sp>
        <p:cxnSp>
          <p:nvCxnSpPr>
            <p:cNvPr id="48" name="Connecteur droit avec flèche 47"/>
            <p:cNvCxnSpPr/>
            <p:nvPr/>
          </p:nvCxnSpPr>
          <p:spPr>
            <a:xfrm flipH="1" flipV="1">
              <a:off x="2051720" y="1412776"/>
              <a:ext cx="432048" cy="28803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Connecteur droit avec flèche 48"/>
            <p:cNvCxnSpPr/>
            <p:nvPr/>
          </p:nvCxnSpPr>
          <p:spPr>
            <a:xfrm flipH="1" flipV="1">
              <a:off x="1979712" y="3789040"/>
              <a:ext cx="432048" cy="28803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Connecteur droit avec flèche 49"/>
            <p:cNvCxnSpPr/>
            <p:nvPr/>
          </p:nvCxnSpPr>
          <p:spPr>
            <a:xfrm flipH="1" flipV="1">
              <a:off x="1979712" y="6021288"/>
              <a:ext cx="432048" cy="28803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Connecteur droit avec flèche 50"/>
            <p:cNvCxnSpPr/>
            <p:nvPr/>
          </p:nvCxnSpPr>
          <p:spPr>
            <a:xfrm flipH="1" flipV="1">
              <a:off x="4860032" y="1412776"/>
              <a:ext cx="432048" cy="28803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Connecteur droit avec flèche 51"/>
            <p:cNvCxnSpPr/>
            <p:nvPr/>
          </p:nvCxnSpPr>
          <p:spPr>
            <a:xfrm flipH="1" flipV="1">
              <a:off x="4860032" y="3717032"/>
              <a:ext cx="432048" cy="28803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Connecteur droit avec flèche 52"/>
            <p:cNvCxnSpPr/>
            <p:nvPr/>
          </p:nvCxnSpPr>
          <p:spPr>
            <a:xfrm flipH="1" flipV="1">
              <a:off x="4860032" y="5805264"/>
              <a:ext cx="432048" cy="28803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Connecteur droit avec flèche 53"/>
            <p:cNvCxnSpPr/>
            <p:nvPr/>
          </p:nvCxnSpPr>
          <p:spPr>
            <a:xfrm flipH="1" flipV="1">
              <a:off x="7812360" y="1412776"/>
              <a:ext cx="432048" cy="28803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Connecteur droit avec flèche 54"/>
            <p:cNvCxnSpPr/>
            <p:nvPr/>
          </p:nvCxnSpPr>
          <p:spPr>
            <a:xfrm flipH="1" flipV="1">
              <a:off x="7812360" y="3645024"/>
              <a:ext cx="432048" cy="28803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Connecteur droit avec flèche 55"/>
            <p:cNvCxnSpPr/>
            <p:nvPr/>
          </p:nvCxnSpPr>
          <p:spPr>
            <a:xfrm flipH="1" flipV="1">
              <a:off x="7812360" y="5877272"/>
              <a:ext cx="432048" cy="28803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Connecteur droit avec flèche 56"/>
            <p:cNvCxnSpPr/>
            <p:nvPr/>
          </p:nvCxnSpPr>
          <p:spPr>
            <a:xfrm>
              <a:off x="1907704" y="1700808"/>
              <a:ext cx="360040" cy="21602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Connecteur droit avec flèche 57"/>
            <p:cNvCxnSpPr/>
            <p:nvPr/>
          </p:nvCxnSpPr>
          <p:spPr>
            <a:xfrm>
              <a:off x="1907704" y="4005064"/>
              <a:ext cx="360040" cy="21602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Connecteur droit avec flèche 58"/>
            <p:cNvCxnSpPr/>
            <p:nvPr/>
          </p:nvCxnSpPr>
          <p:spPr>
            <a:xfrm>
              <a:off x="1907704" y="6309320"/>
              <a:ext cx="360040" cy="21602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Connecteur droit avec flèche 59"/>
            <p:cNvCxnSpPr/>
            <p:nvPr/>
          </p:nvCxnSpPr>
          <p:spPr>
            <a:xfrm>
              <a:off x="4788024" y="6093296"/>
              <a:ext cx="360040" cy="21602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Connecteur droit avec flèche 60"/>
            <p:cNvCxnSpPr/>
            <p:nvPr/>
          </p:nvCxnSpPr>
          <p:spPr>
            <a:xfrm>
              <a:off x="7596336" y="6093296"/>
              <a:ext cx="360040" cy="21602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Connecteur droit avec flèche 61"/>
            <p:cNvCxnSpPr/>
            <p:nvPr/>
          </p:nvCxnSpPr>
          <p:spPr>
            <a:xfrm>
              <a:off x="7668344" y="3789040"/>
              <a:ext cx="360040" cy="21602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Connecteur droit avec flèche 62"/>
            <p:cNvCxnSpPr/>
            <p:nvPr/>
          </p:nvCxnSpPr>
          <p:spPr>
            <a:xfrm>
              <a:off x="7668344" y="1556792"/>
              <a:ext cx="360040" cy="21602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Connecteur droit avec flèche 63"/>
            <p:cNvCxnSpPr/>
            <p:nvPr/>
          </p:nvCxnSpPr>
          <p:spPr>
            <a:xfrm>
              <a:off x="4716016" y="3861048"/>
              <a:ext cx="360040" cy="21602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Connecteur droit avec flèche 64"/>
            <p:cNvCxnSpPr/>
            <p:nvPr/>
          </p:nvCxnSpPr>
          <p:spPr>
            <a:xfrm>
              <a:off x="4716016" y="1556792"/>
              <a:ext cx="360040" cy="21602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6" name="Triangle isocèle 65"/>
            <p:cNvSpPr/>
            <p:nvPr/>
          </p:nvSpPr>
          <p:spPr>
            <a:xfrm rot="16200000">
              <a:off x="1259632" y="891460"/>
              <a:ext cx="792088" cy="648072"/>
            </a:xfrm>
            <a:prstGeom prst="triangle">
              <a:avLst>
                <a:gd name="adj" fmla="val 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b="1"/>
            </a:p>
          </p:txBody>
        </p:sp>
        <p:sp>
          <p:nvSpPr>
            <p:cNvPr id="67" name="Triangle isocèle 66"/>
            <p:cNvSpPr/>
            <p:nvPr/>
          </p:nvSpPr>
          <p:spPr>
            <a:xfrm rot="16200000">
              <a:off x="1187623" y="3140967"/>
              <a:ext cx="792088" cy="648072"/>
            </a:xfrm>
            <a:prstGeom prst="triangle">
              <a:avLst>
                <a:gd name="adj" fmla="val 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b="1"/>
            </a:p>
          </p:txBody>
        </p:sp>
        <p:sp>
          <p:nvSpPr>
            <p:cNvPr id="68" name="Triangle isocèle 67"/>
            <p:cNvSpPr/>
            <p:nvPr/>
          </p:nvSpPr>
          <p:spPr>
            <a:xfrm rot="16200000">
              <a:off x="1187624" y="5445224"/>
              <a:ext cx="792088" cy="648072"/>
            </a:xfrm>
            <a:prstGeom prst="triangle">
              <a:avLst>
                <a:gd name="adj" fmla="val 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b="1"/>
            </a:p>
          </p:txBody>
        </p:sp>
        <p:sp>
          <p:nvSpPr>
            <p:cNvPr id="69" name="Triangle isocèle 68"/>
            <p:cNvSpPr/>
            <p:nvPr/>
          </p:nvSpPr>
          <p:spPr>
            <a:xfrm rot="16200000">
              <a:off x="4067944" y="5301208"/>
              <a:ext cx="792088" cy="648072"/>
            </a:xfrm>
            <a:prstGeom prst="triangle">
              <a:avLst>
                <a:gd name="adj" fmla="val 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b="1"/>
            </a:p>
          </p:txBody>
        </p:sp>
        <p:sp>
          <p:nvSpPr>
            <p:cNvPr id="70" name="Triangle isocèle 69"/>
            <p:cNvSpPr/>
            <p:nvPr/>
          </p:nvSpPr>
          <p:spPr>
            <a:xfrm rot="16200000">
              <a:off x="7056276" y="5301209"/>
              <a:ext cx="792088" cy="648072"/>
            </a:xfrm>
            <a:prstGeom prst="triangle">
              <a:avLst>
                <a:gd name="adj" fmla="val 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b="1"/>
            </a:p>
          </p:txBody>
        </p:sp>
        <p:sp>
          <p:nvSpPr>
            <p:cNvPr id="71" name="Triangle isocèle 70"/>
            <p:cNvSpPr/>
            <p:nvPr/>
          </p:nvSpPr>
          <p:spPr>
            <a:xfrm rot="16200000">
              <a:off x="7020272" y="2996952"/>
              <a:ext cx="792088" cy="648072"/>
            </a:xfrm>
            <a:prstGeom prst="triangle">
              <a:avLst>
                <a:gd name="adj" fmla="val 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b="1"/>
            </a:p>
          </p:txBody>
        </p:sp>
        <p:sp>
          <p:nvSpPr>
            <p:cNvPr id="72" name="Triangle isocèle 71"/>
            <p:cNvSpPr/>
            <p:nvPr/>
          </p:nvSpPr>
          <p:spPr>
            <a:xfrm rot="16200000">
              <a:off x="7020271" y="764704"/>
              <a:ext cx="792088" cy="648072"/>
            </a:xfrm>
            <a:prstGeom prst="triangle">
              <a:avLst>
                <a:gd name="adj" fmla="val 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b="1"/>
            </a:p>
          </p:txBody>
        </p:sp>
        <p:sp>
          <p:nvSpPr>
            <p:cNvPr id="73" name="Triangle isocèle 72"/>
            <p:cNvSpPr/>
            <p:nvPr/>
          </p:nvSpPr>
          <p:spPr>
            <a:xfrm rot="16200000">
              <a:off x="4067944" y="764704"/>
              <a:ext cx="792088" cy="648072"/>
            </a:xfrm>
            <a:prstGeom prst="triangle">
              <a:avLst>
                <a:gd name="adj" fmla="val 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b="1"/>
            </a:p>
          </p:txBody>
        </p:sp>
        <p:sp>
          <p:nvSpPr>
            <p:cNvPr id="74" name="Triangle isocèle 73"/>
            <p:cNvSpPr/>
            <p:nvPr/>
          </p:nvSpPr>
          <p:spPr>
            <a:xfrm rot="16200000">
              <a:off x="4067944" y="3068960"/>
              <a:ext cx="792088" cy="648072"/>
            </a:xfrm>
            <a:prstGeom prst="triangle">
              <a:avLst>
                <a:gd name="adj" fmla="val 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b="1"/>
            </a:p>
          </p:txBody>
        </p:sp>
      </p:grpSp>
      <p:sp>
        <p:nvSpPr>
          <p:cNvPr id="75" name="Rectangle 74"/>
          <p:cNvSpPr/>
          <p:nvPr/>
        </p:nvSpPr>
        <p:spPr>
          <a:xfrm>
            <a:off x="4721620" y="3401104"/>
            <a:ext cx="367240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70C0"/>
                </a:solidFill>
              </a:rPr>
              <a:t>Scalability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0070C0"/>
                </a:solidFill>
              </a:rPr>
              <a:t>Communication </a:t>
            </a:r>
            <a:r>
              <a:rPr lang="en-US" sz="2000" b="1" dirty="0">
                <a:solidFill>
                  <a:srgbClr val="0070C0"/>
                </a:solidFill>
              </a:rPr>
              <a:t>parallelism </a:t>
            </a:r>
            <a:endParaRPr lang="en-US" sz="2000" b="1" dirty="0" smtClean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C00000"/>
                </a:solidFill>
              </a:rPr>
              <a:t>Resource contentions between </a:t>
            </a:r>
            <a:br>
              <a:rPr lang="en-US" sz="2000" dirty="0" smtClean="0">
                <a:solidFill>
                  <a:srgbClr val="C00000"/>
                </a:solidFill>
              </a:rPr>
            </a:br>
            <a:r>
              <a:rPr lang="en-US" sz="2000" dirty="0" smtClean="0">
                <a:solidFill>
                  <a:srgbClr val="C00000"/>
                </a:solidFill>
              </a:rPr>
              <a:t>different flows in </a:t>
            </a:r>
            <a:r>
              <a:rPr lang="en-US" sz="2000" dirty="0">
                <a:solidFill>
                  <a:srgbClr val="C00000"/>
                </a:solidFill>
              </a:rPr>
              <a:t>the </a:t>
            </a:r>
            <a:r>
              <a:rPr lang="en-US" sz="2000" dirty="0" smtClean="0">
                <a:solidFill>
                  <a:srgbClr val="C00000"/>
                </a:solidFill>
              </a:rPr>
              <a:t>network</a:t>
            </a:r>
          </a:p>
          <a:p>
            <a:r>
              <a:rPr lang="en-US" sz="20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 </a:t>
            </a:r>
            <a:r>
              <a:rPr lang="en-US" sz="2000" b="1" dirty="0" smtClean="0">
                <a:solidFill>
                  <a:srgbClr val="C00000"/>
                </a:solidFill>
              </a:rPr>
              <a:t>communication </a:t>
            </a:r>
            <a:r>
              <a:rPr lang="en-US" sz="2000" b="1" dirty="0">
                <a:solidFill>
                  <a:srgbClr val="C00000"/>
                </a:solidFill>
              </a:rPr>
              <a:t>delays</a:t>
            </a:r>
            <a:r>
              <a:rPr lang="en-US" sz="2000" b="1" dirty="0"/>
              <a:t> </a:t>
            </a:r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1950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Problem </a:t>
            </a:r>
            <a:r>
              <a:rPr lang="en-US" sz="2800" b="1" dirty="0">
                <a:solidFill>
                  <a:srgbClr val="002060"/>
                </a:solidFill>
              </a:rPr>
              <a:t>Statement - Real Time System </a:t>
            </a:r>
            <a:r>
              <a:rPr lang="en-US" sz="2800" b="1" dirty="0" smtClean="0">
                <a:solidFill>
                  <a:srgbClr val="002060"/>
                </a:solidFill>
              </a:rPr>
              <a:t>over </a:t>
            </a:r>
            <a:r>
              <a:rPr lang="en-US" sz="2800" b="1" dirty="0" err="1" smtClean="0">
                <a:solidFill>
                  <a:srgbClr val="002060"/>
                </a:solidFill>
              </a:rPr>
              <a:t>NoC</a:t>
            </a:r>
            <a:r>
              <a:rPr lang="en-US" sz="2800" b="1" dirty="0" smtClean="0">
                <a:solidFill>
                  <a:srgbClr val="002060"/>
                </a:solidFill>
              </a:rPr>
              <a:t/>
            </a:r>
            <a:br>
              <a:rPr lang="en-US" sz="2800" b="1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Introduction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395536" y="1484784"/>
            <a:ext cx="7848872" cy="4800600"/>
          </a:xfrm>
        </p:spPr>
        <p:txBody>
          <a:bodyPr>
            <a:normAutofit fontScale="92500" lnSpcReduction="20000"/>
          </a:bodyPr>
          <a:lstStyle/>
          <a:p>
            <a:r>
              <a:rPr lang="en-US" sz="1900" b="1" dirty="0" smtClean="0"/>
              <a:t>Real Time System</a:t>
            </a:r>
          </a:p>
          <a:p>
            <a:pPr marL="114300" lvl="2" indent="0">
              <a:buClr>
                <a:schemeClr val="accent1"/>
              </a:buClr>
              <a:buNone/>
            </a:pPr>
            <a:r>
              <a:rPr lang="en-US" altLang="fr-FR" sz="1900" dirty="0">
                <a:ea typeface="MS PGothic" pitchFamily="34" charset="-128"/>
              </a:rPr>
              <a:t>Timing constraints of tasks </a:t>
            </a:r>
            <a:r>
              <a:rPr lang="en-US" altLang="fr-FR" sz="1900" dirty="0" smtClean="0">
                <a:ea typeface="MS PGothic" pitchFamily="34" charset="-128"/>
              </a:rPr>
              <a:t>and communications  </a:t>
            </a:r>
            <a:r>
              <a:rPr lang="en-US" altLang="fr-FR" sz="1900" dirty="0">
                <a:ea typeface="MS PGothic" pitchFamily="34" charset="-128"/>
              </a:rPr>
              <a:t>(e.g. deadline) must</a:t>
            </a:r>
            <a:r>
              <a:rPr lang="fr-FR" altLang="fr-FR" sz="1900" dirty="0">
                <a:ea typeface="MS PGothic" pitchFamily="34" charset="-128"/>
              </a:rPr>
              <a:t> </a:t>
            </a:r>
            <a:r>
              <a:rPr lang="en-US" altLang="fr-FR" sz="1900" dirty="0">
                <a:ea typeface="MS PGothic" pitchFamily="34" charset="-128"/>
              </a:rPr>
              <a:t>be enforced during</a:t>
            </a:r>
            <a:r>
              <a:rPr lang="fr-FR" altLang="fr-FR" sz="1900" dirty="0">
                <a:ea typeface="MS PGothic" pitchFamily="34" charset="-128"/>
              </a:rPr>
              <a:t> </a:t>
            </a:r>
            <a:r>
              <a:rPr lang="en-US" altLang="fr-FR" sz="1900" dirty="0" smtClean="0">
                <a:ea typeface="MS PGothic" pitchFamily="34" charset="-128"/>
              </a:rPr>
              <a:t>execution.</a:t>
            </a:r>
            <a:endParaRPr lang="en-US" altLang="fr-FR" sz="1900" dirty="0">
              <a:ea typeface="MS PGothic" pitchFamily="34" charset="-128"/>
            </a:endParaRPr>
          </a:p>
          <a:p>
            <a:pPr marL="114300" indent="0">
              <a:buNone/>
            </a:pPr>
            <a:endParaRPr lang="en-US" dirty="0"/>
          </a:p>
          <a:p>
            <a:r>
              <a:rPr lang="en-US" sz="1900" b="1" dirty="0"/>
              <a:t>Real Time </a:t>
            </a:r>
            <a:r>
              <a:rPr lang="en-US" sz="1900" b="1" dirty="0" smtClean="0"/>
              <a:t>System over </a:t>
            </a:r>
            <a:r>
              <a:rPr lang="en-US" sz="1900" b="1" dirty="0" err="1" smtClean="0"/>
              <a:t>NoC</a:t>
            </a:r>
            <a:endParaRPr lang="en-US" sz="1900" dirty="0" smtClean="0"/>
          </a:p>
          <a:p>
            <a:pPr marL="114300" indent="0">
              <a:buNone/>
            </a:pPr>
            <a:r>
              <a:rPr lang="en-US" sz="1900" dirty="0" smtClean="0"/>
              <a:t>To analyze </a:t>
            </a:r>
            <a:r>
              <a:rPr lang="en-US" sz="1900" dirty="0" err="1"/>
              <a:t>schedulability</a:t>
            </a:r>
            <a:r>
              <a:rPr lang="en-US" sz="1900" dirty="0"/>
              <a:t> of periodic tasks in </a:t>
            </a:r>
            <a:r>
              <a:rPr lang="en-US" sz="1900" dirty="0" err="1"/>
              <a:t>NoC</a:t>
            </a:r>
            <a:r>
              <a:rPr lang="en-US" sz="1900" dirty="0"/>
              <a:t>-based </a:t>
            </a:r>
            <a:r>
              <a:rPr lang="en-US" sz="1900" dirty="0" smtClean="0"/>
              <a:t>parallel architectures</a:t>
            </a:r>
            <a:r>
              <a:rPr lang="en-US" sz="1900" dirty="0"/>
              <a:t>, we have to </a:t>
            </a:r>
            <a:r>
              <a:rPr lang="en-US" sz="1900" dirty="0" smtClean="0"/>
              <a:t>: </a:t>
            </a:r>
          </a:p>
          <a:p>
            <a:pPr lvl="1">
              <a:buClr>
                <a:srgbClr val="00B050"/>
              </a:buClr>
            </a:pPr>
            <a:r>
              <a:rPr lang="en-US" sz="1900" dirty="0" smtClean="0"/>
              <a:t>Analyze </a:t>
            </a:r>
            <a:r>
              <a:rPr lang="en-US" sz="1900" dirty="0"/>
              <a:t>the task </a:t>
            </a:r>
            <a:r>
              <a:rPr lang="en-US" sz="1900" dirty="0" smtClean="0"/>
              <a:t>scheduling over </a:t>
            </a:r>
            <a:r>
              <a:rPr lang="en-US" sz="1900" dirty="0"/>
              <a:t>processing elements </a:t>
            </a:r>
            <a:endParaRPr lang="en-US" sz="1900" dirty="0" smtClean="0"/>
          </a:p>
          <a:p>
            <a:pPr lvl="1">
              <a:buClr>
                <a:srgbClr val="00B050"/>
              </a:buClr>
            </a:pPr>
            <a:r>
              <a:rPr lang="en-US" sz="1900" b="1" dirty="0" smtClean="0">
                <a:solidFill>
                  <a:schemeClr val="tx2"/>
                </a:solidFill>
              </a:rPr>
              <a:t>Analyze the </a:t>
            </a:r>
            <a:r>
              <a:rPr lang="en-US" sz="1900" b="1" dirty="0">
                <a:solidFill>
                  <a:schemeClr val="tx2"/>
                </a:solidFill>
              </a:rPr>
              <a:t>message communications scheduling over </a:t>
            </a:r>
            <a:r>
              <a:rPr lang="en-US" sz="1900" b="1" dirty="0" smtClean="0">
                <a:solidFill>
                  <a:schemeClr val="tx2"/>
                </a:solidFill>
              </a:rPr>
              <a:t>the network</a:t>
            </a:r>
            <a:r>
              <a:rPr lang="en-US" sz="1900" dirty="0" smtClean="0"/>
              <a:t>.</a:t>
            </a:r>
            <a:endParaRPr lang="en-US" sz="1900" dirty="0"/>
          </a:p>
          <a:p>
            <a:endParaRPr lang="en-US" dirty="0" smtClean="0"/>
          </a:p>
          <a:p>
            <a:r>
              <a:rPr lang="en-US" sz="1900" dirty="0" err="1" smtClean="0"/>
              <a:t>NoC</a:t>
            </a:r>
            <a:r>
              <a:rPr lang="en-US" sz="1900" dirty="0" smtClean="0"/>
              <a:t> introduces new communication interferences types (Direct and Indirect interferences) </a:t>
            </a:r>
          </a:p>
          <a:p>
            <a:pPr marL="777240" lvl="2" indent="0">
              <a:buNone/>
            </a:pPr>
            <a:r>
              <a:rPr lang="en-US" sz="1900" dirty="0" smtClean="0">
                <a:sym typeface="Wingdings" panose="05000000000000000000" pitchFamily="2" charset="2"/>
              </a:rPr>
              <a:t> </a:t>
            </a:r>
            <a:r>
              <a:rPr lang="en-US" sz="1900" b="1" dirty="0" smtClean="0">
                <a:solidFill>
                  <a:schemeClr val="tx2"/>
                </a:solidFill>
                <a:sym typeface="Wingdings" panose="05000000000000000000" pitchFamily="2" charset="2"/>
              </a:rPr>
              <a:t>Complicate the computation of communication time</a:t>
            </a:r>
            <a:endParaRPr lang="en-US" sz="1900" b="1" dirty="0" smtClean="0">
              <a:solidFill>
                <a:schemeClr val="tx2"/>
              </a:solidFill>
            </a:endParaRPr>
          </a:p>
          <a:p>
            <a:pPr marL="114300" indent="0">
              <a:buNone/>
            </a:pPr>
            <a:endParaRPr lang="en-US" dirty="0"/>
          </a:p>
          <a:p>
            <a:r>
              <a:rPr lang="en-US" sz="1900" dirty="0" smtClean="0"/>
              <a:t>Classic </a:t>
            </a:r>
            <a:r>
              <a:rPr lang="en-US" sz="1900" dirty="0"/>
              <a:t>multiprocessor real-time </a:t>
            </a:r>
            <a:r>
              <a:rPr lang="en-US" sz="1900" dirty="0" smtClean="0"/>
              <a:t>scheduling </a:t>
            </a:r>
            <a:r>
              <a:rPr lang="en-US" sz="1900" dirty="0"/>
              <a:t>solutions consider </a:t>
            </a:r>
            <a:r>
              <a:rPr lang="en-US" sz="1900" b="1" dirty="0"/>
              <a:t>worst case communication time </a:t>
            </a:r>
            <a:r>
              <a:rPr lang="en-US" sz="1900" dirty="0"/>
              <a:t>instead of the </a:t>
            </a:r>
            <a:r>
              <a:rPr lang="en-US" sz="1900" b="1" dirty="0"/>
              <a:t>actual delays </a:t>
            </a:r>
            <a:r>
              <a:rPr lang="en-US" sz="1900" dirty="0"/>
              <a:t>introduced by the </a:t>
            </a:r>
            <a:r>
              <a:rPr lang="en-US" sz="1900" dirty="0" smtClean="0"/>
              <a:t>network </a:t>
            </a:r>
          </a:p>
          <a:p>
            <a:pPr marL="777240" lvl="2" indent="0">
              <a:buNone/>
            </a:pPr>
            <a:r>
              <a:rPr lang="en-US" sz="1900" b="1" dirty="0" smtClean="0">
                <a:sym typeface="Wingdings" panose="05000000000000000000" pitchFamily="2" charset="2"/>
              </a:rPr>
              <a:t> </a:t>
            </a:r>
            <a:r>
              <a:rPr lang="en-US" sz="19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P</a:t>
            </a:r>
            <a:r>
              <a:rPr lang="en-US" sz="1900" b="1" dirty="0" smtClean="0">
                <a:solidFill>
                  <a:srgbClr val="FF0000"/>
                </a:solidFill>
              </a:rPr>
              <a:t>essimistic </a:t>
            </a:r>
            <a:r>
              <a:rPr lang="en-US" sz="1900" b="1" dirty="0">
                <a:solidFill>
                  <a:srgbClr val="FF0000"/>
                </a:solidFill>
              </a:rPr>
              <a:t>analysis results</a:t>
            </a:r>
            <a:r>
              <a:rPr lang="en-US" sz="1900" b="1" dirty="0">
                <a:solidFill>
                  <a:schemeClr val="tx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499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Outline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4800600"/>
          </a:xfrm>
        </p:spPr>
        <p:txBody>
          <a:bodyPr>
            <a:noAutofit/>
          </a:bodyPr>
          <a:lstStyle/>
          <a:p>
            <a:pPr marL="571500" indent="-457200">
              <a:buFont typeface="+mj-lt"/>
              <a:buAutoNum type="arabicPeriod"/>
            </a:pPr>
            <a:endParaRPr lang="en-US" sz="2000" dirty="0" smtClean="0"/>
          </a:p>
          <a:p>
            <a:pPr marL="571500" indent="-457200">
              <a:buFont typeface="+mj-lt"/>
              <a:buAutoNum type="arabicPeriod"/>
            </a:pPr>
            <a:r>
              <a:rPr lang="en-US" sz="2000" b="1" dirty="0" smtClean="0"/>
              <a:t>Introduction </a:t>
            </a:r>
          </a:p>
          <a:p>
            <a:pPr marL="868680" lvl="1" indent="-457200">
              <a:buFont typeface="+mj-lt"/>
              <a:buAutoNum type="alphaLcPeriod"/>
            </a:pPr>
            <a:r>
              <a:rPr lang="en-US" sz="1800" dirty="0" smtClean="0"/>
              <a:t>Context – Network On Chip</a:t>
            </a:r>
          </a:p>
          <a:p>
            <a:pPr marL="868680" lvl="1" indent="-457200">
              <a:buFont typeface="+mj-lt"/>
              <a:buAutoNum type="alphaLcPeriod"/>
            </a:pPr>
            <a:r>
              <a:rPr lang="en-US" sz="1800" dirty="0" smtClean="0"/>
              <a:t>Context – Real Time System </a:t>
            </a:r>
          </a:p>
          <a:p>
            <a:pPr marL="868680" lvl="1" indent="-457200">
              <a:buFont typeface="+mj-lt"/>
              <a:buAutoNum type="alphaLcPeriod"/>
            </a:pPr>
            <a:r>
              <a:rPr lang="en-US" sz="1800" dirty="0" smtClean="0"/>
              <a:t>Problem Statement  </a:t>
            </a:r>
          </a:p>
          <a:p>
            <a:pPr marL="868680" lvl="1" indent="-457200">
              <a:buFont typeface="+mj-lt"/>
              <a:buAutoNum type="alphaLcPeriod"/>
            </a:pPr>
            <a:endParaRPr lang="en-US" sz="1000" dirty="0"/>
          </a:p>
          <a:p>
            <a:pPr marL="571500" indent="-457200">
              <a:buFont typeface="+mj-lt"/>
              <a:buAutoNum type="arabicPeriod"/>
            </a:pPr>
            <a:r>
              <a:rPr lang="en-US" sz="2000" b="1" dirty="0" smtClean="0">
                <a:solidFill>
                  <a:srgbClr val="C00000"/>
                </a:solidFill>
              </a:rPr>
              <a:t>Exact Communication Time Model (ECTM)</a:t>
            </a:r>
          </a:p>
          <a:p>
            <a:pPr marL="868680" lvl="1" indent="-457200">
              <a:buFont typeface="+mj-lt"/>
              <a:buAutoNum type="alphaLcPeriod"/>
            </a:pPr>
            <a:r>
              <a:rPr lang="en-US" sz="1800" dirty="0" smtClean="0">
                <a:solidFill>
                  <a:srgbClr val="C00000"/>
                </a:solidFill>
              </a:rPr>
              <a:t>ECTM for Store And Forward </a:t>
            </a:r>
          </a:p>
          <a:p>
            <a:pPr marL="868680" lvl="1" indent="-457200">
              <a:buFont typeface="+mj-lt"/>
              <a:buAutoNum type="alphaLcPeriod"/>
            </a:pPr>
            <a:r>
              <a:rPr lang="en-US" sz="1800" dirty="0" smtClean="0">
                <a:solidFill>
                  <a:srgbClr val="C00000"/>
                </a:solidFill>
              </a:rPr>
              <a:t>ECTM for Wormhole </a:t>
            </a:r>
            <a:endParaRPr lang="en-US" sz="1800" dirty="0">
              <a:solidFill>
                <a:srgbClr val="C00000"/>
              </a:solidFill>
            </a:endParaRPr>
          </a:p>
          <a:p>
            <a:pPr marL="571500" indent="-457200">
              <a:buFont typeface="+mj-lt"/>
              <a:buAutoNum type="arabicPeriod"/>
            </a:pPr>
            <a:endParaRPr lang="en-US" sz="1000" dirty="0"/>
          </a:p>
          <a:p>
            <a:pPr marL="571500" indent="-457200">
              <a:buFont typeface="+mj-lt"/>
              <a:buAutoNum type="arabicPeriod"/>
            </a:pPr>
            <a:r>
              <a:rPr lang="en-US" sz="2000" b="1" dirty="0"/>
              <a:t>Implementation and Evaluation </a:t>
            </a:r>
            <a:endParaRPr lang="en-US" sz="2000" b="1" dirty="0" smtClean="0"/>
          </a:p>
          <a:p>
            <a:pPr marL="868680" lvl="1" indent="-457200">
              <a:buFont typeface="+mj-lt"/>
              <a:buAutoNum type="alphaLcPeriod"/>
            </a:pPr>
            <a:r>
              <a:rPr lang="en-US" sz="1800" dirty="0" smtClean="0"/>
              <a:t>Accuracy of ECTM </a:t>
            </a:r>
          </a:p>
          <a:p>
            <a:pPr marL="868680" lvl="1" indent="-457200">
              <a:buFont typeface="+mj-lt"/>
              <a:buAutoNum type="alphaLcPeriod"/>
            </a:pPr>
            <a:r>
              <a:rPr lang="en-US" sz="1800" dirty="0" smtClean="0"/>
              <a:t>Scalability of ECTM </a:t>
            </a:r>
            <a:endParaRPr lang="en-US" sz="1800" dirty="0"/>
          </a:p>
          <a:p>
            <a:pPr marL="571500" indent="-457200">
              <a:buFont typeface="+mj-lt"/>
              <a:buAutoNum type="arabicPeriod"/>
            </a:pPr>
            <a:endParaRPr lang="en-US" sz="1000" dirty="0"/>
          </a:p>
          <a:p>
            <a:pPr marL="571500" indent="-457200">
              <a:buFont typeface="+mj-lt"/>
              <a:buAutoNum type="arabicPeriod"/>
            </a:pPr>
            <a:r>
              <a:rPr lang="en-US" sz="2000" b="1" dirty="0"/>
              <a:t>Conclusion </a:t>
            </a:r>
          </a:p>
          <a:p>
            <a:endParaRPr lang="en-US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70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6156176" y="620688"/>
            <a:ext cx="2987824" cy="623731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784" y="1124744"/>
            <a:ext cx="5991376" cy="5363069"/>
          </a:xfrm>
        </p:spPr>
        <p:txBody>
          <a:bodyPr>
            <a:normAutofit/>
          </a:bodyPr>
          <a:lstStyle/>
          <a:p>
            <a:endParaRPr lang="en-US" sz="1800" dirty="0" smtClean="0"/>
          </a:p>
          <a:p>
            <a:r>
              <a:rPr lang="en-US" sz="1800" dirty="0" smtClean="0"/>
              <a:t>The </a:t>
            </a:r>
            <a:r>
              <a:rPr lang="en-US" sz="1800" dirty="0"/>
              <a:t>main goal of </a:t>
            </a:r>
            <a:r>
              <a:rPr lang="en-US" sz="1800" dirty="0" smtClean="0"/>
              <a:t>ECTM is </a:t>
            </a:r>
            <a:r>
              <a:rPr lang="en-US" sz="1800" dirty="0"/>
              <a:t>to assess the </a:t>
            </a:r>
            <a:r>
              <a:rPr lang="en-US" sz="1800" dirty="0" err="1"/>
              <a:t>schedulability</a:t>
            </a:r>
            <a:r>
              <a:rPr lang="en-US" sz="1800" dirty="0"/>
              <a:t> of </a:t>
            </a:r>
            <a:r>
              <a:rPr lang="en-US" sz="1800" dirty="0" smtClean="0"/>
              <a:t>dependent periodic </a:t>
            </a:r>
            <a:r>
              <a:rPr lang="en-US" sz="1800" dirty="0"/>
              <a:t>tasks exchanging messages on </a:t>
            </a:r>
            <a:r>
              <a:rPr lang="en-US" sz="1800" dirty="0" err="1"/>
              <a:t>NoC</a:t>
            </a:r>
            <a:r>
              <a:rPr lang="en-US" sz="1800" dirty="0"/>
              <a:t>. </a:t>
            </a:r>
            <a:endParaRPr lang="en-US" sz="1800" dirty="0" smtClean="0"/>
          </a:p>
          <a:p>
            <a:endParaRPr lang="en-US" sz="1000" dirty="0"/>
          </a:p>
          <a:p>
            <a:r>
              <a:rPr lang="fr-FR" sz="1800" b="1" dirty="0"/>
              <a:t>Architectural Model </a:t>
            </a:r>
            <a:r>
              <a:rPr lang="fr-FR" sz="1800" b="1" i="1" dirty="0" smtClean="0"/>
              <a:t/>
            </a:r>
            <a:br>
              <a:rPr lang="fr-FR" sz="1800" b="1" i="1" dirty="0" smtClean="0"/>
            </a:br>
            <a:r>
              <a:rPr lang="en-US" sz="1800" dirty="0" smtClean="0"/>
              <a:t>A set </a:t>
            </a:r>
            <a:r>
              <a:rPr lang="en-US" sz="1800" dirty="0"/>
              <a:t>of </a:t>
            </a:r>
            <a:r>
              <a:rPr lang="en-US" sz="1800" dirty="0" smtClean="0"/>
              <a:t>periodic </a:t>
            </a:r>
            <a:r>
              <a:rPr lang="en-US" sz="1800" dirty="0"/>
              <a:t>tasks exchanging messages deployed over a </a:t>
            </a:r>
            <a:r>
              <a:rPr lang="en-US" sz="1800" dirty="0" err="1"/>
              <a:t>NoC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550226" y="116632"/>
            <a:ext cx="558278" cy="288032"/>
          </a:xfrm>
        </p:spPr>
        <p:txBody>
          <a:bodyPr/>
          <a:lstStyle/>
          <a:p>
            <a:fld id="{6E2D2B3B-882E-40F3-A32F-6DD51691504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395536" y="53752"/>
            <a:ext cx="5698976" cy="1143000"/>
          </a:xfrm>
        </p:spPr>
        <p:txBody>
          <a:bodyPr/>
          <a:lstStyle/>
          <a:p>
            <a:pPr algn="ctr"/>
            <a:r>
              <a:rPr lang="en-US" sz="3000" b="1" dirty="0"/>
              <a:t>Exact Communication Time Model (ECTM</a:t>
            </a:r>
            <a:r>
              <a:rPr lang="en-US" sz="3000" b="1" dirty="0" smtClean="0"/>
              <a:t>) </a:t>
            </a:r>
            <a:endParaRPr lang="en-US" sz="3000" b="1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6300192" y="764704"/>
            <a:ext cx="2654352" cy="1221083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2"/>
                </a:solidFill>
              </a:rPr>
              <a:t>Architectural Model </a:t>
            </a:r>
            <a:endParaRPr lang="fr-FR" sz="1200" b="1" i="1" dirty="0" smtClean="0">
              <a:solidFill>
                <a:schemeClr val="tx2"/>
              </a:solidFill>
            </a:endParaRPr>
          </a:p>
          <a:p>
            <a:pPr algn="ctr"/>
            <a:endParaRPr lang="fr-FR" sz="1200" b="1" i="1" dirty="0">
              <a:solidFill>
                <a:schemeClr val="tx2"/>
              </a:solidFill>
            </a:endParaRPr>
          </a:p>
          <a:p>
            <a:pPr algn="ctr"/>
            <a:endParaRPr lang="fr-FR" sz="1200" b="1" i="1" dirty="0">
              <a:solidFill>
                <a:schemeClr val="tx2"/>
              </a:solidFill>
            </a:endParaRPr>
          </a:p>
          <a:p>
            <a:pPr algn="ctr"/>
            <a:endParaRPr lang="fr-FR" sz="1200" b="1" i="1" dirty="0">
              <a:solidFill>
                <a:schemeClr val="tx2"/>
              </a:solidFill>
            </a:endParaRPr>
          </a:p>
          <a:p>
            <a:pPr algn="ctr"/>
            <a:endParaRPr lang="fr-FR" sz="1200" b="1" i="1" dirty="0" smtClean="0">
              <a:solidFill>
                <a:schemeClr val="tx2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7709270" y="1132082"/>
            <a:ext cx="1143969" cy="356968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err="1" smtClean="0">
                <a:solidFill>
                  <a:schemeClr val="tx1"/>
                </a:solidFill>
              </a:rPr>
              <a:t>Task</a:t>
            </a:r>
            <a:r>
              <a:rPr lang="fr-FR" sz="1200" b="1" dirty="0" smtClean="0">
                <a:solidFill>
                  <a:schemeClr val="tx1"/>
                </a:solidFill>
              </a:rPr>
              <a:t> Model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6444208" y="1132082"/>
            <a:ext cx="1155181" cy="35117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err="1" smtClean="0">
                <a:solidFill>
                  <a:schemeClr val="tx1"/>
                </a:solidFill>
              </a:rPr>
              <a:t>Task</a:t>
            </a:r>
            <a:r>
              <a:rPr lang="fr-FR" sz="1200" b="1" dirty="0" smtClean="0">
                <a:solidFill>
                  <a:schemeClr val="tx1"/>
                </a:solidFill>
              </a:rPr>
              <a:t> </a:t>
            </a:r>
            <a:r>
              <a:rPr lang="fr-FR" sz="1200" b="1" dirty="0" err="1" smtClean="0">
                <a:solidFill>
                  <a:schemeClr val="tx1"/>
                </a:solidFill>
              </a:rPr>
              <a:t>Mapping</a:t>
            </a:r>
            <a:endParaRPr lang="fr-FR" sz="1200" b="1" dirty="0" smtClean="0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6444208" y="1535835"/>
            <a:ext cx="1155181" cy="37222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 </a:t>
            </a:r>
            <a:r>
              <a:rPr lang="fr-FR" sz="1200" b="1" dirty="0" err="1" smtClean="0">
                <a:solidFill>
                  <a:schemeClr val="tx1"/>
                </a:solidFill>
              </a:rPr>
              <a:t>NoC</a:t>
            </a:r>
            <a:r>
              <a:rPr lang="fr-FR" sz="1200" b="1" dirty="0" smtClean="0">
                <a:solidFill>
                  <a:schemeClr val="tx1"/>
                </a:solidFill>
              </a:rPr>
              <a:t> Model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7737115" y="1553739"/>
            <a:ext cx="1116124" cy="336421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Flow Model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6548983" y="5946228"/>
            <a:ext cx="2232248" cy="792087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i="1" dirty="0" err="1" smtClean="0">
                <a:solidFill>
                  <a:schemeClr val="tx2"/>
                </a:solidFill>
              </a:rPr>
              <a:t>Schedulability</a:t>
            </a:r>
            <a:r>
              <a:rPr lang="fr-FR" sz="1600" b="1" i="1" dirty="0" smtClean="0">
                <a:solidFill>
                  <a:schemeClr val="tx2"/>
                </a:solidFill>
              </a:rPr>
              <a:t> </a:t>
            </a:r>
          </a:p>
          <a:p>
            <a:pPr algn="ctr"/>
            <a:r>
              <a:rPr lang="fr-FR" sz="1600" b="1" i="1" dirty="0" err="1" smtClean="0">
                <a:solidFill>
                  <a:schemeClr val="tx2"/>
                </a:solidFill>
              </a:rPr>
              <a:t>Result</a:t>
            </a:r>
            <a:endParaRPr lang="fr-FR" sz="1600" b="1" i="1" dirty="0" smtClean="0">
              <a:solidFill>
                <a:schemeClr val="tx2"/>
              </a:solidFill>
            </a:endParaRPr>
          </a:p>
          <a:p>
            <a:pPr algn="ctr"/>
            <a:r>
              <a:rPr lang="fr-FR" sz="1200" b="1" i="1" dirty="0" smtClean="0">
                <a:solidFill>
                  <a:schemeClr val="tx2"/>
                </a:solidFill>
              </a:rPr>
              <a:t>(flow and </a:t>
            </a:r>
            <a:r>
              <a:rPr lang="fr-FR" sz="1200" b="1" i="1" dirty="0" err="1" smtClean="0">
                <a:solidFill>
                  <a:schemeClr val="tx2"/>
                </a:solidFill>
              </a:rPr>
              <a:t>tasks</a:t>
            </a:r>
            <a:r>
              <a:rPr lang="fr-FR" sz="1200" b="1" i="1" dirty="0" smtClean="0">
                <a:solidFill>
                  <a:schemeClr val="tx2"/>
                </a:solidFill>
              </a:rPr>
              <a:t> deadline)</a:t>
            </a:r>
            <a:endParaRPr lang="fr-FR" sz="1100" b="1" i="1" dirty="0" smtClean="0">
              <a:solidFill>
                <a:schemeClr val="tx2"/>
              </a:solidFill>
            </a:endParaRPr>
          </a:p>
        </p:txBody>
      </p:sp>
      <p:sp>
        <p:nvSpPr>
          <p:cNvPr id="32" name="Rectangle à coins arrondis 31"/>
          <p:cNvSpPr/>
          <p:nvPr/>
        </p:nvSpPr>
        <p:spPr>
          <a:xfrm>
            <a:off x="6876256" y="3284984"/>
            <a:ext cx="1556288" cy="837102"/>
          </a:xfrm>
          <a:prstGeom prst="roundRect">
            <a:avLst/>
          </a:prstGeom>
          <a:solidFill>
            <a:schemeClr val="bg1"/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b="1" dirty="0" smtClean="0"/>
              <a:t>ECTM</a:t>
            </a:r>
          </a:p>
        </p:txBody>
      </p:sp>
      <p:sp>
        <p:nvSpPr>
          <p:cNvPr id="9" name="Flèche vers le bas 8"/>
          <p:cNvSpPr/>
          <p:nvPr/>
        </p:nvSpPr>
        <p:spPr>
          <a:xfrm>
            <a:off x="7542076" y="1989830"/>
            <a:ext cx="216024" cy="11511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lèche vers le bas 34"/>
          <p:cNvSpPr/>
          <p:nvPr/>
        </p:nvSpPr>
        <p:spPr>
          <a:xfrm>
            <a:off x="7542076" y="4305301"/>
            <a:ext cx="216024" cy="1495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Ellipse 17"/>
          <p:cNvSpPr/>
          <p:nvPr/>
        </p:nvSpPr>
        <p:spPr>
          <a:xfrm>
            <a:off x="894828" y="3794356"/>
            <a:ext cx="502035" cy="30555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</a:rPr>
              <a:t>R1</a:t>
            </a:r>
            <a:endParaRPr lang="en-US" sz="1050" b="1" dirty="0">
              <a:solidFill>
                <a:srgbClr val="002060"/>
              </a:solidFill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2616887" y="3794356"/>
            <a:ext cx="522350" cy="30555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</a:rPr>
              <a:t>R2</a:t>
            </a:r>
            <a:endParaRPr lang="en-US" sz="1050" b="1" dirty="0">
              <a:solidFill>
                <a:srgbClr val="002060"/>
              </a:solidFill>
            </a:endParaRPr>
          </a:p>
        </p:txBody>
      </p:sp>
      <p:sp>
        <p:nvSpPr>
          <p:cNvPr id="20" name="Ellipse 19"/>
          <p:cNvSpPr/>
          <p:nvPr/>
        </p:nvSpPr>
        <p:spPr>
          <a:xfrm>
            <a:off x="4521666" y="3806559"/>
            <a:ext cx="519096" cy="30555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</a:rPr>
              <a:t>R3</a:t>
            </a:r>
            <a:endParaRPr lang="en-US" sz="1050" b="1" dirty="0">
              <a:solidFill>
                <a:srgbClr val="002060"/>
              </a:solidFill>
            </a:endParaRPr>
          </a:p>
        </p:txBody>
      </p:sp>
      <p:cxnSp>
        <p:nvCxnSpPr>
          <p:cNvPr id="21" name="Connecteur droit avec flèche 20"/>
          <p:cNvCxnSpPr/>
          <p:nvPr/>
        </p:nvCxnSpPr>
        <p:spPr>
          <a:xfrm flipV="1">
            <a:off x="1009017" y="4059179"/>
            <a:ext cx="93218" cy="3586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>
            <a:stCxn id="18" idx="6"/>
            <a:endCxn id="19" idx="2"/>
          </p:cNvCxnSpPr>
          <p:nvPr/>
        </p:nvCxnSpPr>
        <p:spPr>
          <a:xfrm>
            <a:off x="1396863" y="3947132"/>
            <a:ext cx="122002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>
            <a:stCxn id="19" idx="6"/>
            <a:endCxn id="20" idx="2"/>
          </p:cNvCxnSpPr>
          <p:nvPr/>
        </p:nvCxnSpPr>
        <p:spPr>
          <a:xfrm>
            <a:off x="3139237" y="3947132"/>
            <a:ext cx="1382429" cy="1220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 flipH="1" flipV="1">
            <a:off x="2887357" y="4112111"/>
            <a:ext cx="1" cy="28924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 flipH="1" flipV="1">
            <a:off x="4911946" y="4112111"/>
            <a:ext cx="62364" cy="28924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>
            <a:stCxn id="19" idx="1"/>
            <a:endCxn id="18" idx="7"/>
          </p:cNvCxnSpPr>
          <p:nvPr/>
        </p:nvCxnSpPr>
        <p:spPr>
          <a:xfrm flipH="1">
            <a:off x="1323342" y="3839103"/>
            <a:ext cx="1370041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>
            <a:stCxn id="20" idx="1"/>
            <a:endCxn id="19" idx="7"/>
          </p:cNvCxnSpPr>
          <p:nvPr/>
        </p:nvCxnSpPr>
        <p:spPr>
          <a:xfrm flipH="1" flipV="1">
            <a:off x="3062740" y="3839103"/>
            <a:ext cx="1534945" cy="1220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>
            <a:off x="4774644" y="4099907"/>
            <a:ext cx="74649" cy="30145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>
            <a:off x="2996514" y="4099907"/>
            <a:ext cx="0" cy="30145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flipH="1">
            <a:off x="1155459" y="4096188"/>
            <a:ext cx="53224" cy="32163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H="1">
            <a:off x="825712" y="3573016"/>
            <a:ext cx="4399260" cy="12349"/>
          </a:xfrm>
          <a:prstGeom prst="line">
            <a:avLst/>
          </a:prstGeom>
          <a:ln w="19050">
            <a:solidFill>
              <a:schemeClr val="accent2"/>
            </a:solidFill>
            <a:prstDash val="soli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 flipH="1">
            <a:off x="809352" y="3585365"/>
            <a:ext cx="531" cy="708151"/>
          </a:xfrm>
          <a:prstGeom prst="line">
            <a:avLst/>
          </a:prstGeom>
          <a:ln w="19050">
            <a:solidFill>
              <a:schemeClr val="accent2"/>
            </a:solidFill>
            <a:prstDash val="soli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5202345" y="3573016"/>
            <a:ext cx="1" cy="720499"/>
          </a:xfrm>
          <a:prstGeom prst="line">
            <a:avLst/>
          </a:prstGeom>
          <a:ln w="19050">
            <a:solidFill>
              <a:schemeClr val="accent2"/>
            </a:solidFill>
            <a:prstDash val="solid"/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809883" y="4460434"/>
            <a:ext cx="558845" cy="39186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i="1" dirty="0"/>
              <a:t>PE </a:t>
            </a:r>
            <a:r>
              <a:rPr lang="en-US" sz="1100" b="1" i="1" dirty="0" smtClean="0"/>
              <a:t>1</a:t>
            </a:r>
            <a:endParaRPr lang="en-US" sz="1200" b="1" i="1" dirty="0"/>
          </a:p>
        </p:txBody>
      </p:sp>
      <p:sp>
        <p:nvSpPr>
          <p:cNvPr id="37" name="Rectangle 36"/>
          <p:cNvSpPr/>
          <p:nvPr/>
        </p:nvSpPr>
        <p:spPr>
          <a:xfrm>
            <a:off x="2650640" y="4432630"/>
            <a:ext cx="558845" cy="39186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i="1" dirty="0" smtClean="0"/>
              <a:t>PE 2</a:t>
            </a:r>
            <a:endParaRPr lang="en-US" sz="1200" b="1" i="1" dirty="0"/>
          </a:p>
        </p:txBody>
      </p:sp>
      <p:sp>
        <p:nvSpPr>
          <p:cNvPr id="38" name="Rectangle 37"/>
          <p:cNvSpPr/>
          <p:nvPr/>
        </p:nvSpPr>
        <p:spPr>
          <a:xfrm>
            <a:off x="4663705" y="4425381"/>
            <a:ext cx="558845" cy="39186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i="1" dirty="0" smtClean="0"/>
              <a:t>PE 3</a:t>
            </a:r>
            <a:endParaRPr lang="en-US" sz="1200" b="1" i="1" dirty="0"/>
          </a:p>
        </p:txBody>
      </p:sp>
      <p:sp>
        <p:nvSpPr>
          <p:cNvPr id="39" name="Ellipse 38"/>
          <p:cNvSpPr/>
          <p:nvPr/>
        </p:nvSpPr>
        <p:spPr>
          <a:xfrm>
            <a:off x="467544" y="4293515"/>
            <a:ext cx="541474" cy="41636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ym typeface="Symbol"/>
              </a:rPr>
              <a:t></a:t>
            </a:r>
            <a:r>
              <a:rPr lang="en-US" sz="1400" b="1" baseline="-25000" dirty="0" smtClean="0"/>
              <a:t>1</a:t>
            </a:r>
            <a:endParaRPr lang="en-US" sz="1400" b="1" baseline="-25000" dirty="0"/>
          </a:p>
        </p:txBody>
      </p:sp>
      <p:sp>
        <p:nvSpPr>
          <p:cNvPr id="40" name="Ellipse 39"/>
          <p:cNvSpPr/>
          <p:nvPr/>
        </p:nvSpPr>
        <p:spPr>
          <a:xfrm>
            <a:off x="4951547" y="4301150"/>
            <a:ext cx="541474" cy="41636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ym typeface="Symbol"/>
              </a:rPr>
              <a:t></a:t>
            </a:r>
            <a:r>
              <a:rPr lang="en-US" sz="1400" b="1" baseline="-25000" dirty="0">
                <a:sym typeface="Symbol"/>
              </a:rPr>
              <a:t>2</a:t>
            </a:r>
            <a:endParaRPr lang="en-US" sz="1400" b="1" baseline="-25000" dirty="0"/>
          </a:p>
        </p:txBody>
      </p:sp>
      <p:sp>
        <p:nvSpPr>
          <p:cNvPr id="41" name="Rectangle 40"/>
          <p:cNvSpPr/>
          <p:nvPr/>
        </p:nvSpPr>
        <p:spPr>
          <a:xfrm>
            <a:off x="1873346" y="3595103"/>
            <a:ext cx="4780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R1R2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793511" y="3906534"/>
            <a:ext cx="47801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R2R1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495711" y="3942071"/>
            <a:ext cx="4780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R2R3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750168" y="3621388"/>
            <a:ext cx="47801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R3R2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358208" y="4080856"/>
            <a:ext cx="5245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R3PE3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875328" y="4011463"/>
            <a:ext cx="5245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PE3R3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096473" y="4080856"/>
            <a:ext cx="5245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R1PE1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32577" y="4080856"/>
            <a:ext cx="5245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PE1R1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9" name="Ellipse 78"/>
          <p:cNvSpPr/>
          <p:nvPr/>
        </p:nvSpPr>
        <p:spPr>
          <a:xfrm>
            <a:off x="290959" y="5229200"/>
            <a:ext cx="502035" cy="30555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</a:rPr>
              <a:t>R</a:t>
            </a:r>
            <a:endParaRPr lang="en-US" sz="1050" b="1" dirty="0">
              <a:solidFill>
                <a:srgbClr val="002060"/>
              </a:solidFill>
            </a:endParaRPr>
          </a:p>
        </p:txBody>
      </p:sp>
      <p:sp>
        <p:nvSpPr>
          <p:cNvPr id="80" name="Ellipse 79"/>
          <p:cNvSpPr/>
          <p:nvPr/>
        </p:nvSpPr>
        <p:spPr>
          <a:xfrm>
            <a:off x="251520" y="5805264"/>
            <a:ext cx="541474" cy="41636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ym typeface="Symbol"/>
              </a:rPr>
              <a:t></a:t>
            </a:r>
            <a:endParaRPr lang="en-US" sz="1400" b="1" baseline="-25000" dirty="0"/>
          </a:p>
        </p:txBody>
      </p:sp>
      <p:sp>
        <p:nvSpPr>
          <p:cNvPr id="81" name="Rectangle 80"/>
          <p:cNvSpPr/>
          <p:nvPr/>
        </p:nvSpPr>
        <p:spPr>
          <a:xfrm>
            <a:off x="2040401" y="5269380"/>
            <a:ext cx="558845" cy="39186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i="1" dirty="0" smtClean="0"/>
              <a:t>PE</a:t>
            </a:r>
            <a:endParaRPr lang="en-US" sz="1200" b="1" i="1" dirty="0"/>
          </a:p>
        </p:txBody>
      </p:sp>
      <p:cxnSp>
        <p:nvCxnSpPr>
          <p:cNvPr id="82" name="Connecteur droit avec flèche 81"/>
          <p:cNvCxnSpPr/>
          <p:nvPr/>
        </p:nvCxnSpPr>
        <p:spPr>
          <a:xfrm>
            <a:off x="1945122" y="6157639"/>
            <a:ext cx="85070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2116589" y="5828646"/>
            <a:ext cx="435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err="1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r>
              <a:rPr lang="en-US" b="1" i="1" baseline="-25000" dirty="0" err="1" smtClean="0">
                <a:solidFill>
                  <a:schemeClr val="bg1">
                    <a:lumMod val="50000"/>
                  </a:schemeClr>
                </a:solidFill>
              </a:rPr>
              <a:t>xy</a:t>
            </a:r>
            <a:endParaRPr lang="en-US" b="1" i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3" name="ZoneTexte 82"/>
          <p:cNvSpPr txBox="1"/>
          <p:nvPr/>
        </p:nvSpPr>
        <p:spPr>
          <a:xfrm>
            <a:off x="2787031" y="5280648"/>
            <a:ext cx="1592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Processing Element</a:t>
            </a:r>
            <a:endParaRPr lang="en-US" i="1" baseline="-25000" dirty="0"/>
          </a:p>
        </p:txBody>
      </p:sp>
      <p:sp>
        <p:nvSpPr>
          <p:cNvPr id="84" name="ZoneTexte 83"/>
          <p:cNvSpPr txBox="1"/>
          <p:nvPr/>
        </p:nvSpPr>
        <p:spPr>
          <a:xfrm>
            <a:off x="895332" y="5860417"/>
            <a:ext cx="5028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Task</a:t>
            </a:r>
            <a:endParaRPr lang="en-US" i="1" baseline="-25000" dirty="0"/>
          </a:p>
        </p:txBody>
      </p:sp>
      <p:sp>
        <p:nvSpPr>
          <p:cNvPr id="85" name="ZoneTexte 84"/>
          <p:cNvSpPr txBox="1"/>
          <p:nvPr/>
        </p:nvSpPr>
        <p:spPr>
          <a:xfrm>
            <a:off x="2891152" y="5926482"/>
            <a:ext cx="1066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Physical link</a:t>
            </a:r>
            <a:endParaRPr lang="en-US" i="1" baseline="-25000" dirty="0"/>
          </a:p>
        </p:txBody>
      </p:sp>
      <p:sp>
        <p:nvSpPr>
          <p:cNvPr id="86" name="ZoneTexte 85"/>
          <p:cNvSpPr txBox="1"/>
          <p:nvPr/>
        </p:nvSpPr>
        <p:spPr>
          <a:xfrm>
            <a:off x="866249" y="5260476"/>
            <a:ext cx="10094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err="1" smtClean="0"/>
              <a:t>NoC</a:t>
            </a:r>
            <a:r>
              <a:rPr lang="en-US" sz="1400" i="1" dirty="0" smtClean="0"/>
              <a:t> Router</a:t>
            </a:r>
            <a:endParaRPr lang="en-US" i="1" baseline="-25000" dirty="0"/>
          </a:p>
        </p:txBody>
      </p:sp>
      <p:cxnSp>
        <p:nvCxnSpPr>
          <p:cNvPr id="87" name="Connecteur droit 86"/>
          <p:cNvCxnSpPr/>
          <p:nvPr/>
        </p:nvCxnSpPr>
        <p:spPr>
          <a:xfrm>
            <a:off x="4481987" y="5838215"/>
            <a:ext cx="604168" cy="0"/>
          </a:xfrm>
          <a:prstGeom prst="line">
            <a:avLst/>
          </a:prstGeom>
          <a:ln w="19050">
            <a:solidFill>
              <a:schemeClr val="accent2"/>
            </a:solidFill>
            <a:prstDash val="solid"/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0" name="ZoneTexte 89"/>
          <p:cNvSpPr txBox="1"/>
          <p:nvPr/>
        </p:nvSpPr>
        <p:spPr>
          <a:xfrm>
            <a:off x="5222285" y="5651375"/>
            <a:ext cx="8354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Message</a:t>
            </a:r>
            <a:endParaRPr lang="en-US" i="1" baseline="-25000" dirty="0"/>
          </a:p>
        </p:txBody>
      </p:sp>
    </p:spTree>
    <p:extLst>
      <p:ext uri="{BB962C8B-B14F-4D97-AF65-F5344CB8AC3E}">
        <p14:creationId xmlns:p14="http://schemas.microsoft.com/office/powerpoint/2010/main" val="287409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6156176" y="620688"/>
            <a:ext cx="2987824" cy="623731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784" y="1124744"/>
            <a:ext cx="5991376" cy="5363069"/>
          </a:xfrm>
        </p:spPr>
        <p:txBody>
          <a:bodyPr>
            <a:normAutofit/>
          </a:bodyPr>
          <a:lstStyle/>
          <a:p>
            <a:endParaRPr lang="en-US" sz="1800" dirty="0" smtClean="0"/>
          </a:p>
          <a:p>
            <a:r>
              <a:rPr lang="en-US" sz="1800" dirty="0" smtClean="0"/>
              <a:t>The </a:t>
            </a:r>
            <a:r>
              <a:rPr lang="en-US" sz="1800" dirty="0"/>
              <a:t>main goal of </a:t>
            </a:r>
            <a:r>
              <a:rPr lang="en-US" sz="1800" dirty="0" smtClean="0"/>
              <a:t>ECTM is </a:t>
            </a:r>
            <a:r>
              <a:rPr lang="en-US" sz="1800" dirty="0"/>
              <a:t>to assess the </a:t>
            </a:r>
            <a:r>
              <a:rPr lang="en-US" sz="1800" dirty="0" err="1"/>
              <a:t>schedulability</a:t>
            </a:r>
            <a:r>
              <a:rPr lang="en-US" sz="1800" dirty="0"/>
              <a:t> of </a:t>
            </a:r>
            <a:r>
              <a:rPr lang="en-US" sz="1800" dirty="0" smtClean="0"/>
              <a:t>dependent periodic </a:t>
            </a:r>
            <a:r>
              <a:rPr lang="en-US" sz="1800" dirty="0"/>
              <a:t>tasks exchanging messages on </a:t>
            </a:r>
            <a:r>
              <a:rPr lang="en-US" sz="1800" dirty="0" err="1"/>
              <a:t>NoC</a:t>
            </a:r>
            <a:r>
              <a:rPr lang="en-US" sz="1800" dirty="0"/>
              <a:t>. </a:t>
            </a:r>
            <a:endParaRPr lang="en-US" sz="1800" dirty="0" smtClean="0"/>
          </a:p>
          <a:p>
            <a:endParaRPr lang="en-US" sz="1000" dirty="0"/>
          </a:p>
          <a:p>
            <a:r>
              <a:rPr lang="fr-FR" sz="1800" b="1" dirty="0"/>
              <a:t>Architectural Model </a:t>
            </a:r>
            <a:r>
              <a:rPr lang="fr-FR" sz="1800" b="1" i="1" dirty="0" smtClean="0"/>
              <a:t/>
            </a:r>
            <a:br>
              <a:rPr lang="fr-FR" sz="1800" b="1" i="1" dirty="0" smtClean="0"/>
            </a:br>
            <a:r>
              <a:rPr lang="en-US" sz="1800" dirty="0" smtClean="0"/>
              <a:t>A set </a:t>
            </a:r>
            <a:r>
              <a:rPr lang="en-US" sz="1800" dirty="0"/>
              <a:t>of </a:t>
            </a:r>
            <a:r>
              <a:rPr lang="en-US" sz="1800" dirty="0" smtClean="0"/>
              <a:t>periodic </a:t>
            </a:r>
            <a:r>
              <a:rPr lang="en-US" sz="1800" dirty="0"/>
              <a:t>tasks exchanging messages deployed over a </a:t>
            </a:r>
            <a:r>
              <a:rPr lang="en-US" sz="1800" dirty="0" err="1"/>
              <a:t>NoC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550226" y="116632"/>
            <a:ext cx="558278" cy="288032"/>
          </a:xfrm>
        </p:spPr>
        <p:txBody>
          <a:bodyPr/>
          <a:lstStyle/>
          <a:p>
            <a:fld id="{6E2D2B3B-882E-40F3-A32F-6DD51691504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395536" y="53752"/>
            <a:ext cx="5698976" cy="1143000"/>
          </a:xfrm>
        </p:spPr>
        <p:txBody>
          <a:bodyPr/>
          <a:lstStyle/>
          <a:p>
            <a:pPr algn="ctr"/>
            <a:r>
              <a:rPr lang="en-US" sz="3000" b="1" dirty="0"/>
              <a:t>Exact Communication Time Model (ECTM</a:t>
            </a:r>
            <a:r>
              <a:rPr lang="en-US" sz="3000" b="1" dirty="0" smtClean="0"/>
              <a:t>)</a:t>
            </a:r>
            <a:endParaRPr lang="en-US" sz="3000" b="1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6300192" y="764704"/>
            <a:ext cx="2654352" cy="1221083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2"/>
                </a:solidFill>
              </a:rPr>
              <a:t>Architectural Model </a:t>
            </a:r>
            <a:endParaRPr lang="fr-FR" sz="1200" b="1" i="1" dirty="0" smtClean="0">
              <a:solidFill>
                <a:schemeClr val="tx2"/>
              </a:solidFill>
            </a:endParaRPr>
          </a:p>
          <a:p>
            <a:pPr algn="ctr"/>
            <a:endParaRPr lang="fr-FR" sz="1200" b="1" i="1" dirty="0">
              <a:solidFill>
                <a:schemeClr val="tx2"/>
              </a:solidFill>
            </a:endParaRPr>
          </a:p>
          <a:p>
            <a:pPr algn="ctr"/>
            <a:endParaRPr lang="fr-FR" sz="1200" b="1" i="1" dirty="0">
              <a:solidFill>
                <a:schemeClr val="tx2"/>
              </a:solidFill>
            </a:endParaRPr>
          </a:p>
          <a:p>
            <a:pPr algn="ctr"/>
            <a:endParaRPr lang="fr-FR" sz="1200" b="1" i="1" dirty="0">
              <a:solidFill>
                <a:schemeClr val="tx2"/>
              </a:solidFill>
            </a:endParaRPr>
          </a:p>
          <a:p>
            <a:pPr algn="ctr"/>
            <a:endParaRPr lang="fr-FR" sz="1200" b="1" i="1" dirty="0" smtClean="0">
              <a:solidFill>
                <a:schemeClr val="tx2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7709270" y="1132082"/>
            <a:ext cx="1143969" cy="356968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err="1" smtClean="0">
                <a:solidFill>
                  <a:schemeClr val="tx1"/>
                </a:solidFill>
              </a:rPr>
              <a:t>Task</a:t>
            </a:r>
            <a:r>
              <a:rPr lang="fr-FR" sz="1200" dirty="0" smtClean="0">
                <a:solidFill>
                  <a:schemeClr val="tx1"/>
                </a:solidFill>
              </a:rPr>
              <a:t> Model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6444208" y="1132082"/>
            <a:ext cx="1155181" cy="35117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err="1" smtClean="0">
                <a:solidFill>
                  <a:schemeClr val="tx1"/>
                </a:solidFill>
              </a:rPr>
              <a:t>Task</a:t>
            </a:r>
            <a:r>
              <a:rPr lang="fr-FR" sz="1200" dirty="0" smtClean="0">
                <a:solidFill>
                  <a:schemeClr val="tx1"/>
                </a:solidFill>
              </a:rPr>
              <a:t> </a:t>
            </a:r>
            <a:r>
              <a:rPr lang="fr-FR" sz="1200" dirty="0" err="1" smtClean="0">
                <a:solidFill>
                  <a:schemeClr val="tx1"/>
                </a:solidFill>
              </a:rPr>
              <a:t>Mapping</a:t>
            </a:r>
            <a:endParaRPr lang="fr-FR" sz="1200" dirty="0" smtClean="0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6444208" y="1535835"/>
            <a:ext cx="1155181" cy="37222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 </a:t>
            </a:r>
            <a:r>
              <a:rPr lang="fr-FR" sz="1200" dirty="0" err="1" smtClean="0">
                <a:solidFill>
                  <a:schemeClr val="tx1"/>
                </a:solidFill>
              </a:rPr>
              <a:t>NoC</a:t>
            </a:r>
            <a:r>
              <a:rPr lang="fr-FR" sz="1200" dirty="0" smtClean="0">
                <a:solidFill>
                  <a:schemeClr val="tx1"/>
                </a:solidFill>
              </a:rPr>
              <a:t> Model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7737115" y="1553739"/>
            <a:ext cx="1116124" cy="336421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Flow Model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6548983" y="5946228"/>
            <a:ext cx="2232248" cy="792087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i="1" dirty="0" err="1" smtClean="0">
                <a:solidFill>
                  <a:schemeClr val="tx2"/>
                </a:solidFill>
              </a:rPr>
              <a:t>Schedulability</a:t>
            </a:r>
            <a:r>
              <a:rPr lang="fr-FR" sz="1600" b="1" i="1" dirty="0" smtClean="0">
                <a:solidFill>
                  <a:schemeClr val="tx2"/>
                </a:solidFill>
              </a:rPr>
              <a:t> </a:t>
            </a:r>
          </a:p>
          <a:p>
            <a:pPr algn="ctr"/>
            <a:r>
              <a:rPr lang="fr-FR" sz="1600" b="1" i="1" dirty="0" err="1" smtClean="0">
                <a:solidFill>
                  <a:schemeClr val="tx2"/>
                </a:solidFill>
              </a:rPr>
              <a:t>Result</a:t>
            </a:r>
            <a:endParaRPr lang="fr-FR" sz="1600" b="1" i="1" dirty="0" smtClean="0">
              <a:solidFill>
                <a:schemeClr val="tx2"/>
              </a:solidFill>
            </a:endParaRPr>
          </a:p>
          <a:p>
            <a:pPr algn="ctr"/>
            <a:r>
              <a:rPr lang="fr-FR" sz="1200" b="1" i="1" dirty="0" smtClean="0">
                <a:solidFill>
                  <a:schemeClr val="tx2"/>
                </a:solidFill>
              </a:rPr>
              <a:t>(flow and </a:t>
            </a:r>
            <a:r>
              <a:rPr lang="fr-FR" sz="1200" b="1" i="1" dirty="0" err="1" smtClean="0">
                <a:solidFill>
                  <a:schemeClr val="tx2"/>
                </a:solidFill>
              </a:rPr>
              <a:t>tasks</a:t>
            </a:r>
            <a:r>
              <a:rPr lang="fr-FR" sz="1200" b="1" i="1" dirty="0" smtClean="0">
                <a:solidFill>
                  <a:schemeClr val="tx2"/>
                </a:solidFill>
              </a:rPr>
              <a:t> deadline)</a:t>
            </a:r>
            <a:endParaRPr lang="fr-FR" sz="1100" b="1" i="1" dirty="0" smtClean="0">
              <a:solidFill>
                <a:schemeClr val="tx2"/>
              </a:solidFill>
            </a:endParaRPr>
          </a:p>
        </p:txBody>
      </p:sp>
      <p:sp>
        <p:nvSpPr>
          <p:cNvPr id="32" name="Rectangle à coins arrondis 31"/>
          <p:cNvSpPr/>
          <p:nvPr/>
        </p:nvSpPr>
        <p:spPr>
          <a:xfrm>
            <a:off x="6876256" y="3284984"/>
            <a:ext cx="1556288" cy="837102"/>
          </a:xfrm>
          <a:prstGeom prst="roundRect">
            <a:avLst/>
          </a:prstGeom>
          <a:solidFill>
            <a:schemeClr val="bg1"/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b="1" dirty="0" smtClean="0"/>
              <a:t>ECTM</a:t>
            </a:r>
          </a:p>
        </p:txBody>
      </p:sp>
      <p:sp>
        <p:nvSpPr>
          <p:cNvPr id="9" name="Flèche vers le bas 8"/>
          <p:cNvSpPr/>
          <p:nvPr/>
        </p:nvSpPr>
        <p:spPr>
          <a:xfrm>
            <a:off x="7542076" y="1989830"/>
            <a:ext cx="216024" cy="11511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lèche vers le bas 34"/>
          <p:cNvSpPr/>
          <p:nvPr/>
        </p:nvSpPr>
        <p:spPr>
          <a:xfrm>
            <a:off x="7542076" y="4305301"/>
            <a:ext cx="216024" cy="1495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Ellipse 17"/>
          <p:cNvSpPr/>
          <p:nvPr/>
        </p:nvSpPr>
        <p:spPr>
          <a:xfrm>
            <a:off x="894828" y="3794356"/>
            <a:ext cx="502035" cy="30555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</a:rPr>
              <a:t>R1</a:t>
            </a:r>
            <a:endParaRPr lang="en-US" sz="1050" b="1" dirty="0">
              <a:solidFill>
                <a:srgbClr val="002060"/>
              </a:solidFill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2616887" y="3794356"/>
            <a:ext cx="522350" cy="30555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</a:rPr>
              <a:t>R2</a:t>
            </a:r>
            <a:endParaRPr lang="en-US" sz="1050" b="1" dirty="0">
              <a:solidFill>
                <a:srgbClr val="002060"/>
              </a:solidFill>
            </a:endParaRPr>
          </a:p>
        </p:txBody>
      </p:sp>
      <p:sp>
        <p:nvSpPr>
          <p:cNvPr id="20" name="Ellipse 19"/>
          <p:cNvSpPr/>
          <p:nvPr/>
        </p:nvSpPr>
        <p:spPr>
          <a:xfrm>
            <a:off x="4521666" y="3806559"/>
            <a:ext cx="519096" cy="30555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</a:rPr>
              <a:t>R3</a:t>
            </a:r>
            <a:endParaRPr lang="en-US" sz="1050" b="1" dirty="0">
              <a:solidFill>
                <a:srgbClr val="002060"/>
              </a:solidFill>
            </a:endParaRPr>
          </a:p>
        </p:txBody>
      </p:sp>
      <p:cxnSp>
        <p:nvCxnSpPr>
          <p:cNvPr id="21" name="Connecteur droit avec flèche 20"/>
          <p:cNvCxnSpPr/>
          <p:nvPr/>
        </p:nvCxnSpPr>
        <p:spPr>
          <a:xfrm flipV="1">
            <a:off x="1009017" y="4059179"/>
            <a:ext cx="93218" cy="3586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>
            <a:stCxn id="18" idx="6"/>
            <a:endCxn id="19" idx="2"/>
          </p:cNvCxnSpPr>
          <p:nvPr/>
        </p:nvCxnSpPr>
        <p:spPr>
          <a:xfrm>
            <a:off x="1396863" y="3947132"/>
            <a:ext cx="122002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>
            <a:stCxn id="19" idx="6"/>
            <a:endCxn id="20" idx="2"/>
          </p:cNvCxnSpPr>
          <p:nvPr/>
        </p:nvCxnSpPr>
        <p:spPr>
          <a:xfrm>
            <a:off x="3139237" y="3947132"/>
            <a:ext cx="1382429" cy="1220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 flipH="1" flipV="1">
            <a:off x="2887357" y="4112111"/>
            <a:ext cx="1" cy="28924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 flipH="1" flipV="1">
            <a:off x="4911946" y="4112111"/>
            <a:ext cx="62364" cy="28924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>
            <a:stCxn id="19" idx="1"/>
            <a:endCxn id="18" idx="7"/>
          </p:cNvCxnSpPr>
          <p:nvPr/>
        </p:nvCxnSpPr>
        <p:spPr>
          <a:xfrm flipH="1">
            <a:off x="1323342" y="3839103"/>
            <a:ext cx="1370041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>
            <a:stCxn id="20" idx="1"/>
            <a:endCxn id="19" idx="7"/>
          </p:cNvCxnSpPr>
          <p:nvPr/>
        </p:nvCxnSpPr>
        <p:spPr>
          <a:xfrm flipH="1" flipV="1">
            <a:off x="3062740" y="3839103"/>
            <a:ext cx="1534945" cy="1220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>
            <a:off x="4774644" y="4099907"/>
            <a:ext cx="74649" cy="30145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>
            <a:off x="2996514" y="4099907"/>
            <a:ext cx="0" cy="30145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flipH="1">
            <a:off x="1155459" y="4096188"/>
            <a:ext cx="53224" cy="32163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H="1">
            <a:off x="825712" y="3573016"/>
            <a:ext cx="4399260" cy="12349"/>
          </a:xfrm>
          <a:prstGeom prst="line">
            <a:avLst/>
          </a:prstGeom>
          <a:ln w="19050">
            <a:solidFill>
              <a:schemeClr val="accent2"/>
            </a:solidFill>
            <a:prstDash val="soli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 flipH="1">
            <a:off x="809352" y="3585365"/>
            <a:ext cx="531" cy="708151"/>
          </a:xfrm>
          <a:prstGeom prst="line">
            <a:avLst/>
          </a:prstGeom>
          <a:ln w="19050">
            <a:solidFill>
              <a:schemeClr val="accent2"/>
            </a:solidFill>
            <a:prstDash val="soli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5202345" y="3573016"/>
            <a:ext cx="1" cy="720499"/>
          </a:xfrm>
          <a:prstGeom prst="line">
            <a:avLst/>
          </a:prstGeom>
          <a:ln w="19050">
            <a:solidFill>
              <a:schemeClr val="accent2"/>
            </a:solidFill>
            <a:prstDash val="solid"/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809883" y="4460434"/>
            <a:ext cx="558845" cy="39186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i="1" dirty="0"/>
              <a:t>PE </a:t>
            </a:r>
            <a:r>
              <a:rPr lang="en-US" sz="1100" b="1" i="1" dirty="0" smtClean="0"/>
              <a:t>1</a:t>
            </a:r>
            <a:endParaRPr lang="en-US" sz="1200" b="1" i="1" dirty="0"/>
          </a:p>
        </p:txBody>
      </p:sp>
      <p:sp>
        <p:nvSpPr>
          <p:cNvPr id="37" name="Rectangle 36"/>
          <p:cNvSpPr/>
          <p:nvPr/>
        </p:nvSpPr>
        <p:spPr>
          <a:xfrm>
            <a:off x="2650640" y="4432630"/>
            <a:ext cx="558845" cy="39186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i="1" dirty="0" smtClean="0"/>
              <a:t>PE 2</a:t>
            </a:r>
            <a:endParaRPr lang="en-US" sz="1200" b="1" i="1" dirty="0"/>
          </a:p>
        </p:txBody>
      </p:sp>
      <p:sp>
        <p:nvSpPr>
          <p:cNvPr id="38" name="Rectangle 37"/>
          <p:cNvSpPr/>
          <p:nvPr/>
        </p:nvSpPr>
        <p:spPr>
          <a:xfrm>
            <a:off x="4663705" y="4425381"/>
            <a:ext cx="558845" cy="39186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i="1" dirty="0" smtClean="0"/>
              <a:t>PE 3</a:t>
            </a:r>
            <a:endParaRPr lang="en-US" sz="1200" b="1" i="1" dirty="0"/>
          </a:p>
        </p:txBody>
      </p:sp>
      <p:sp>
        <p:nvSpPr>
          <p:cNvPr id="39" name="Ellipse 38"/>
          <p:cNvSpPr/>
          <p:nvPr/>
        </p:nvSpPr>
        <p:spPr>
          <a:xfrm>
            <a:off x="467544" y="4293515"/>
            <a:ext cx="541474" cy="41636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ym typeface="Symbol"/>
              </a:rPr>
              <a:t></a:t>
            </a:r>
            <a:r>
              <a:rPr lang="en-US" sz="1400" b="1" baseline="-25000" dirty="0" smtClean="0"/>
              <a:t>1</a:t>
            </a:r>
            <a:endParaRPr lang="en-US" sz="1400" b="1" baseline="-25000" dirty="0"/>
          </a:p>
        </p:txBody>
      </p:sp>
      <p:sp>
        <p:nvSpPr>
          <p:cNvPr id="40" name="Ellipse 39"/>
          <p:cNvSpPr/>
          <p:nvPr/>
        </p:nvSpPr>
        <p:spPr>
          <a:xfrm>
            <a:off x="4951547" y="4301150"/>
            <a:ext cx="541474" cy="41636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ym typeface="Symbol"/>
              </a:rPr>
              <a:t></a:t>
            </a:r>
            <a:r>
              <a:rPr lang="en-US" sz="1400" b="1" baseline="-25000" dirty="0">
                <a:sym typeface="Symbol"/>
              </a:rPr>
              <a:t>2</a:t>
            </a:r>
            <a:endParaRPr lang="en-US" sz="1400" b="1" baseline="-25000" dirty="0"/>
          </a:p>
        </p:txBody>
      </p:sp>
      <p:sp>
        <p:nvSpPr>
          <p:cNvPr id="41" name="Rectangle 40"/>
          <p:cNvSpPr/>
          <p:nvPr/>
        </p:nvSpPr>
        <p:spPr>
          <a:xfrm>
            <a:off x="1873346" y="3595103"/>
            <a:ext cx="47801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R1R2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793511" y="3906534"/>
            <a:ext cx="47801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R2R1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495711" y="3942071"/>
            <a:ext cx="47801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R2R3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750168" y="3621388"/>
            <a:ext cx="47801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R3R2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358208" y="4080856"/>
            <a:ext cx="5245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R3PE3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875328" y="4011463"/>
            <a:ext cx="5245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PE3R3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096473" y="4080856"/>
            <a:ext cx="5245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R1PE1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32577" y="4080856"/>
            <a:ext cx="5245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200" b="1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PE1R1</a:t>
            </a:r>
            <a:endParaRPr lang="en-US" b="1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9" name="Ellipse 78"/>
          <p:cNvSpPr/>
          <p:nvPr/>
        </p:nvSpPr>
        <p:spPr>
          <a:xfrm>
            <a:off x="290959" y="5229200"/>
            <a:ext cx="502035" cy="30555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</a:rPr>
              <a:t>R</a:t>
            </a:r>
            <a:endParaRPr lang="en-US" sz="1050" b="1" dirty="0">
              <a:solidFill>
                <a:srgbClr val="002060"/>
              </a:solidFill>
            </a:endParaRPr>
          </a:p>
        </p:txBody>
      </p:sp>
      <p:sp>
        <p:nvSpPr>
          <p:cNvPr id="80" name="Ellipse 79"/>
          <p:cNvSpPr/>
          <p:nvPr/>
        </p:nvSpPr>
        <p:spPr>
          <a:xfrm>
            <a:off x="251520" y="5805264"/>
            <a:ext cx="541474" cy="41636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ym typeface="Symbol"/>
              </a:rPr>
              <a:t></a:t>
            </a:r>
            <a:endParaRPr lang="en-US" sz="1400" b="1" baseline="-25000" dirty="0"/>
          </a:p>
        </p:txBody>
      </p:sp>
      <p:sp>
        <p:nvSpPr>
          <p:cNvPr id="81" name="Rectangle 80"/>
          <p:cNvSpPr/>
          <p:nvPr/>
        </p:nvSpPr>
        <p:spPr>
          <a:xfrm>
            <a:off x="2040401" y="5269380"/>
            <a:ext cx="558845" cy="39186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i="1" dirty="0" smtClean="0"/>
              <a:t>PE</a:t>
            </a:r>
            <a:endParaRPr lang="en-US" sz="1200" b="1" i="1" dirty="0"/>
          </a:p>
        </p:txBody>
      </p:sp>
      <p:cxnSp>
        <p:nvCxnSpPr>
          <p:cNvPr id="82" name="Connecteur droit avec flèche 81"/>
          <p:cNvCxnSpPr/>
          <p:nvPr/>
        </p:nvCxnSpPr>
        <p:spPr>
          <a:xfrm>
            <a:off x="1945122" y="6157639"/>
            <a:ext cx="85070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2116589" y="5828646"/>
            <a:ext cx="435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err="1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r>
              <a:rPr lang="en-US" b="1" i="1" baseline="-25000" dirty="0" err="1" smtClean="0">
                <a:solidFill>
                  <a:schemeClr val="bg1">
                    <a:lumMod val="50000"/>
                  </a:schemeClr>
                </a:solidFill>
              </a:rPr>
              <a:t>xy</a:t>
            </a:r>
            <a:endParaRPr lang="en-US" b="1" i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3" name="ZoneTexte 82"/>
          <p:cNvSpPr txBox="1"/>
          <p:nvPr/>
        </p:nvSpPr>
        <p:spPr>
          <a:xfrm>
            <a:off x="2787031" y="5280648"/>
            <a:ext cx="1592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Processing Element</a:t>
            </a:r>
            <a:endParaRPr lang="en-US" i="1" baseline="-25000" dirty="0"/>
          </a:p>
        </p:txBody>
      </p:sp>
      <p:sp>
        <p:nvSpPr>
          <p:cNvPr id="84" name="ZoneTexte 83"/>
          <p:cNvSpPr txBox="1"/>
          <p:nvPr/>
        </p:nvSpPr>
        <p:spPr>
          <a:xfrm>
            <a:off x="895332" y="5860417"/>
            <a:ext cx="5028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Task</a:t>
            </a:r>
            <a:endParaRPr lang="en-US" i="1" baseline="-25000" dirty="0"/>
          </a:p>
        </p:txBody>
      </p:sp>
      <p:sp>
        <p:nvSpPr>
          <p:cNvPr id="85" name="ZoneTexte 84"/>
          <p:cNvSpPr txBox="1"/>
          <p:nvPr/>
        </p:nvSpPr>
        <p:spPr>
          <a:xfrm>
            <a:off x="2891152" y="5926482"/>
            <a:ext cx="1066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Physical link</a:t>
            </a:r>
            <a:endParaRPr lang="en-US" i="1" baseline="-25000" dirty="0"/>
          </a:p>
        </p:txBody>
      </p:sp>
      <p:sp>
        <p:nvSpPr>
          <p:cNvPr id="86" name="ZoneTexte 85"/>
          <p:cNvSpPr txBox="1"/>
          <p:nvPr/>
        </p:nvSpPr>
        <p:spPr>
          <a:xfrm>
            <a:off x="866249" y="5260476"/>
            <a:ext cx="10094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err="1" smtClean="0"/>
              <a:t>NoC</a:t>
            </a:r>
            <a:r>
              <a:rPr lang="en-US" sz="1400" i="1" dirty="0" smtClean="0"/>
              <a:t> Router</a:t>
            </a:r>
            <a:endParaRPr lang="en-US" i="1" baseline="-25000" dirty="0"/>
          </a:p>
        </p:txBody>
      </p:sp>
      <p:cxnSp>
        <p:nvCxnSpPr>
          <p:cNvPr id="87" name="Connecteur droit 86"/>
          <p:cNvCxnSpPr/>
          <p:nvPr/>
        </p:nvCxnSpPr>
        <p:spPr>
          <a:xfrm>
            <a:off x="4481987" y="5838215"/>
            <a:ext cx="604168" cy="0"/>
          </a:xfrm>
          <a:prstGeom prst="line">
            <a:avLst/>
          </a:prstGeom>
          <a:ln w="19050">
            <a:solidFill>
              <a:schemeClr val="accent2"/>
            </a:solidFill>
            <a:prstDash val="solid"/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0" name="ZoneTexte 89"/>
          <p:cNvSpPr txBox="1"/>
          <p:nvPr/>
        </p:nvSpPr>
        <p:spPr>
          <a:xfrm>
            <a:off x="5222285" y="5651375"/>
            <a:ext cx="8354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Message</a:t>
            </a:r>
            <a:endParaRPr lang="en-US" i="1" baseline="-25000" dirty="0"/>
          </a:p>
        </p:txBody>
      </p:sp>
      <p:sp>
        <p:nvSpPr>
          <p:cNvPr id="55" name="Rectangle 54"/>
          <p:cNvSpPr/>
          <p:nvPr/>
        </p:nvSpPr>
        <p:spPr>
          <a:xfrm>
            <a:off x="6308576" y="2276872"/>
            <a:ext cx="2727920" cy="331236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 b="1" dirty="0">
                <a:solidFill>
                  <a:srgbClr val="C00000"/>
                </a:solidFill>
              </a:rPr>
              <a:t>How to achieve </a:t>
            </a:r>
            <a:r>
              <a:rPr lang="en-US" sz="2400" b="1" dirty="0" err="1">
                <a:solidFill>
                  <a:srgbClr val="C00000"/>
                </a:solidFill>
              </a:rPr>
              <a:t>schedulability</a:t>
            </a:r>
            <a:r>
              <a:rPr lang="en-US" sz="2400" b="1" dirty="0">
                <a:solidFill>
                  <a:srgbClr val="C00000"/>
                </a:solidFill>
              </a:rPr>
              <a:t> analysis of the overall system ?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11207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6156176" y="620688"/>
            <a:ext cx="2987824" cy="623731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308576" y="2276872"/>
            <a:ext cx="2727920" cy="331236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784" y="1022690"/>
            <a:ext cx="5991376" cy="5430646"/>
          </a:xfrm>
        </p:spPr>
        <p:txBody>
          <a:bodyPr>
            <a:noAutofit/>
          </a:bodyPr>
          <a:lstStyle/>
          <a:p>
            <a:r>
              <a:rPr lang="en-US" sz="1800" b="1" dirty="0" smtClean="0"/>
              <a:t>ECTM  </a:t>
            </a:r>
            <a:endParaRPr lang="en-US" sz="1000" b="1" dirty="0" smtClean="0"/>
          </a:p>
          <a:p>
            <a:pPr lvl="1"/>
            <a:r>
              <a:rPr lang="en-US" sz="1600" dirty="0" smtClean="0"/>
              <a:t>Converts </a:t>
            </a:r>
            <a:r>
              <a:rPr lang="en-US" sz="1600" dirty="0" err="1"/>
              <a:t>NoC</a:t>
            </a:r>
            <a:r>
              <a:rPr lang="en-US" sz="1600" dirty="0"/>
              <a:t> flow of messages scheduling to periodic tasks </a:t>
            </a:r>
            <a:r>
              <a:rPr lang="en-US" sz="1600" dirty="0" smtClean="0"/>
              <a:t>scheduling.</a:t>
            </a:r>
            <a:endParaRPr lang="en-US" sz="1600" dirty="0"/>
          </a:p>
          <a:p>
            <a:pPr lvl="1"/>
            <a:r>
              <a:rPr lang="en-US" sz="1600" dirty="0" smtClean="0"/>
              <a:t>Each </a:t>
            </a:r>
            <a:r>
              <a:rPr lang="en-US" sz="1600" dirty="0"/>
              <a:t>flow of message is transformed to a set of dependent periodic tasks.</a:t>
            </a:r>
            <a:endParaRPr lang="en-US" sz="1600" dirty="0">
              <a:sym typeface="Wingdings" panose="05000000000000000000" pitchFamily="2" charset="2"/>
            </a:endParaRPr>
          </a:p>
          <a:p>
            <a:endParaRPr lang="en-US" sz="1050" dirty="0" smtClean="0"/>
          </a:p>
          <a:p>
            <a:r>
              <a:rPr lang="en-US" sz="1600" b="1" dirty="0" smtClean="0"/>
              <a:t>A</a:t>
            </a:r>
            <a:r>
              <a:rPr lang="en-US" sz="1800" b="1" dirty="0" smtClean="0"/>
              <a:t>nalysis </a:t>
            </a:r>
            <a:r>
              <a:rPr lang="en-US" sz="1800" b="1" dirty="0"/>
              <a:t>model</a:t>
            </a:r>
            <a:r>
              <a:rPr lang="en-US" sz="1600" b="1" dirty="0"/>
              <a:t> </a:t>
            </a:r>
            <a:endParaRPr lang="en-US" sz="1600" b="1" dirty="0"/>
          </a:p>
          <a:p>
            <a:pPr lvl="1"/>
            <a:r>
              <a:rPr lang="en-US" sz="1600" dirty="0" smtClean="0"/>
              <a:t>A </a:t>
            </a:r>
            <a:r>
              <a:rPr lang="en-US" sz="1600" dirty="0"/>
              <a:t>set of periodic task running on </a:t>
            </a:r>
            <a:r>
              <a:rPr lang="en-US" sz="1600" dirty="0" smtClean="0"/>
              <a:t>a multiprocessor </a:t>
            </a:r>
            <a:r>
              <a:rPr lang="en-US" sz="1600" dirty="0"/>
              <a:t>execution </a:t>
            </a:r>
            <a:r>
              <a:rPr lang="en-US" sz="1600" dirty="0" smtClean="0"/>
              <a:t>platform.</a:t>
            </a:r>
          </a:p>
          <a:p>
            <a:pPr lvl="1"/>
            <a:r>
              <a:rPr lang="en-US" sz="1600" dirty="0" smtClean="0"/>
              <a:t>We </a:t>
            </a:r>
            <a:r>
              <a:rPr lang="en-US" sz="1600" dirty="0"/>
              <a:t>assume a multiprocessor with </a:t>
            </a:r>
            <a:r>
              <a:rPr lang="en-US" sz="1600" dirty="0" smtClean="0"/>
              <a:t>identical processors and </a:t>
            </a:r>
            <a:r>
              <a:rPr lang="en-US" sz="1600" dirty="0"/>
              <a:t>no shared </a:t>
            </a:r>
            <a:r>
              <a:rPr lang="en-US" sz="1600" dirty="0" smtClean="0"/>
              <a:t>resources.</a:t>
            </a:r>
            <a:endParaRPr lang="en-US" sz="1600" dirty="0"/>
          </a:p>
          <a:p>
            <a:pPr lvl="1"/>
            <a:r>
              <a:rPr lang="en-US" sz="1600" dirty="0" smtClean="0"/>
              <a:t>Scheduling </a:t>
            </a:r>
            <a:r>
              <a:rPr lang="en-US" sz="1600" dirty="0"/>
              <a:t>analysis of such model can be performed with list </a:t>
            </a:r>
            <a:r>
              <a:rPr lang="en-US" sz="1600" dirty="0" smtClean="0"/>
              <a:t>scheduling algorithms</a:t>
            </a:r>
            <a:endParaRPr lang="en-US" sz="1600" dirty="0" smtClean="0"/>
          </a:p>
          <a:p>
            <a:endParaRPr lang="en-US" sz="500" dirty="0" smtClean="0"/>
          </a:p>
          <a:p>
            <a:r>
              <a:rPr lang="en-US" sz="1800" b="1" dirty="0" smtClean="0"/>
              <a:t>Simulation </a:t>
            </a:r>
            <a:endParaRPr lang="en-US" sz="1600" dirty="0"/>
          </a:p>
          <a:p>
            <a:pPr lvl="1"/>
            <a:r>
              <a:rPr lang="en-US" sz="1600" dirty="0" smtClean="0"/>
              <a:t>Simulation </a:t>
            </a:r>
            <a:r>
              <a:rPr lang="en-US" sz="1600" dirty="0" smtClean="0"/>
              <a:t>time according on feasibility intervals defined by </a:t>
            </a:r>
            <a:r>
              <a:rPr lang="en-US" sz="1600" dirty="0" err="1" smtClean="0"/>
              <a:t>Goossens</a:t>
            </a:r>
            <a:endParaRPr lang="en-US" sz="1600" dirty="0" smtClean="0"/>
          </a:p>
          <a:p>
            <a:pPr lvl="1"/>
            <a:endParaRPr lang="en-US" sz="500" dirty="0" smtClean="0"/>
          </a:p>
          <a:p>
            <a:r>
              <a:rPr lang="en-US" sz="1600" dirty="0" smtClean="0"/>
              <a:t>Support </a:t>
            </a:r>
            <a:r>
              <a:rPr lang="en-US" sz="1600" dirty="0"/>
              <a:t>Wormhole and SAF </a:t>
            </a:r>
            <a:endParaRPr lang="en-US" sz="1600" dirty="0" smtClean="0"/>
          </a:p>
          <a:p>
            <a:pPr lvl="1"/>
            <a:r>
              <a:rPr lang="en-US" sz="1600" dirty="0" err="1" smtClean="0"/>
              <a:t>ECTM_Wormhole</a:t>
            </a:r>
            <a:r>
              <a:rPr lang="en-US" sz="1600" dirty="0" smtClean="0"/>
              <a:t> : Transformations rules for Wormhole </a:t>
            </a:r>
            <a:r>
              <a:rPr lang="en-US" sz="1600" dirty="0" err="1" smtClean="0"/>
              <a:t>NoC</a:t>
            </a:r>
            <a:r>
              <a:rPr lang="en-US" sz="1600" baseline="-25000" dirty="0" smtClean="0"/>
              <a:t>     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smtClean="0"/>
              <a:t>ECTM_SAF             : </a:t>
            </a:r>
            <a:r>
              <a:rPr lang="en-US" sz="1600" dirty="0"/>
              <a:t>Transformations rules for </a:t>
            </a:r>
            <a:r>
              <a:rPr lang="en-US" sz="1600" dirty="0" smtClean="0"/>
              <a:t>SAF </a:t>
            </a:r>
            <a:r>
              <a:rPr lang="en-US" sz="1600" dirty="0" err="1" smtClean="0"/>
              <a:t>NoC</a:t>
            </a:r>
            <a:endParaRPr lang="en-US" sz="16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550226" y="116632"/>
            <a:ext cx="558278" cy="288032"/>
          </a:xfrm>
        </p:spPr>
        <p:txBody>
          <a:bodyPr/>
          <a:lstStyle/>
          <a:p>
            <a:fld id="{6E2D2B3B-882E-40F3-A32F-6DD516915044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395536" y="53752"/>
            <a:ext cx="5698976" cy="854968"/>
          </a:xfrm>
        </p:spPr>
        <p:txBody>
          <a:bodyPr/>
          <a:lstStyle/>
          <a:p>
            <a:pPr algn="ctr"/>
            <a:r>
              <a:rPr lang="en-US" sz="3000" b="1" dirty="0"/>
              <a:t>Exact Communication Time Model (ECTM</a:t>
            </a:r>
            <a:r>
              <a:rPr lang="en-US" sz="3000" b="1" dirty="0" smtClean="0"/>
              <a:t>)</a:t>
            </a:r>
            <a:endParaRPr lang="en-US" sz="3000" b="1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6300192" y="764704"/>
            <a:ext cx="2654352" cy="1221083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2"/>
                </a:solidFill>
              </a:rPr>
              <a:t>Architectural Model </a:t>
            </a:r>
            <a:endParaRPr lang="fr-FR" sz="1200" b="1" i="1" dirty="0" smtClean="0">
              <a:solidFill>
                <a:schemeClr val="tx2"/>
              </a:solidFill>
            </a:endParaRPr>
          </a:p>
          <a:p>
            <a:pPr algn="ctr"/>
            <a:endParaRPr lang="fr-FR" sz="1200" b="1" i="1" dirty="0">
              <a:solidFill>
                <a:schemeClr val="tx2"/>
              </a:solidFill>
            </a:endParaRPr>
          </a:p>
          <a:p>
            <a:pPr algn="ctr"/>
            <a:endParaRPr lang="fr-FR" sz="1200" b="1" i="1" dirty="0">
              <a:solidFill>
                <a:schemeClr val="tx2"/>
              </a:solidFill>
            </a:endParaRPr>
          </a:p>
          <a:p>
            <a:pPr algn="ctr"/>
            <a:endParaRPr lang="fr-FR" sz="1200" b="1" i="1" dirty="0">
              <a:solidFill>
                <a:schemeClr val="tx2"/>
              </a:solidFill>
            </a:endParaRPr>
          </a:p>
          <a:p>
            <a:pPr algn="ctr"/>
            <a:endParaRPr lang="fr-FR" sz="1200" b="1" i="1" dirty="0" smtClean="0">
              <a:solidFill>
                <a:schemeClr val="tx2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7709270" y="1132082"/>
            <a:ext cx="1143969" cy="356968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err="1" smtClean="0">
                <a:solidFill>
                  <a:schemeClr val="tx1"/>
                </a:solidFill>
              </a:rPr>
              <a:t>Task</a:t>
            </a:r>
            <a:r>
              <a:rPr lang="fr-FR" sz="1200" dirty="0" smtClean="0">
                <a:solidFill>
                  <a:schemeClr val="tx1"/>
                </a:solidFill>
              </a:rPr>
              <a:t> Model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6444208" y="1132082"/>
            <a:ext cx="1155181" cy="35117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err="1" smtClean="0">
                <a:solidFill>
                  <a:schemeClr val="tx1"/>
                </a:solidFill>
              </a:rPr>
              <a:t>Task</a:t>
            </a:r>
            <a:r>
              <a:rPr lang="fr-FR" sz="1200" dirty="0" smtClean="0">
                <a:solidFill>
                  <a:schemeClr val="tx1"/>
                </a:solidFill>
              </a:rPr>
              <a:t> </a:t>
            </a:r>
            <a:r>
              <a:rPr lang="fr-FR" sz="1200" dirty="0" err="1" smtClean="0">
                <a:solidFill>
                  <a:schemeClr val="tx1"/>
                </a:solidFill>
              </a:rPr>
              <a:t>Mapping</a:t>
            </a:r>
            <a:endParaRPr lang="fr-FR" sz="1200" dirty="0" smtClean="0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6444208" y="1535835"/>
            <a:ext cx="1155181" cy="37222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 </a:t>
            </a:r>
            <a:r>
              <a:rPr lang="fr-FR" sz="1200" dirty="0" err="1" smtClean="0">
                <a:solidFill>
                  <a:schemeClr val="tx1"/>
                </a:solidFill>
              </a:rPr>
              <a:t>NoC</a:t>
            </a:r>
            <a:r>
              <a:rPr lang="fr-FR" sz="1200" dirty="0" smtClean="0">
                <a:solidFill>
                  <a:schemeClr val="tx1"/>
                </a:solidFill>
              </a:rPr>
              <a:t> Model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7737115" y="1553739"/>
            <a:ext cx="1116124" cy="336421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Flow Model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6548983" y="5946228"/>
            <a:ext cx="2232248" cy="792087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i="1" dirty="0" err="1" smtClean="0">
                <a:solidFill>
                  <a:schemeClr val="tx2"/>
                </a:solidFill>
              </a:rPr>
              <a:t>Schedulability</a:t>
            </a:r>
            <a:r>
              <a:rPr lang="fr-FR" sz="1600" b="1" i="1" dirty="0" smtClean="0">
                <a:solidFill>
                  <a:schemeClr val="tx2"/>
                </a:solidFill>
              </a:rPr>
              <a:t> </a:t>
            </a:r>
          </a:p>
          <a:p>
            <a:pPr algn="ctr"/>
            <a:r>
              <a:rPr lang="fr-FR" sz="1600" b="1" i="1" dirty="0" err="1" smtClean="0">
                <a:solidFill>
                  <a:schemeClr val="tx2"/>
                </a:solidFill>
              </a:rPr>
              <a:t>Result</a:t>
            </a:r>
            <a:endParaRPr lang="fr-FR" sz="1600" b="1" i="1" dirty="0" smtClean="0">
              <a:solidFill>
                <a:schemeClr val="tx2"/>
              </a:solidFill>
            </a:endParaRPr>
          </a:p>
          <a:p>
            <a:pPr algn="ctr"/>
            <a:r>
              <a:rPr lang="fr-FR" sz="1200" b="1" i="1" dirty="0" smtClean="0">
                <a:solidFill>
                  <a:schemeClr val="tx2"/>
                </a:solidFill>
              </a:rPr>
              <a:t>(flow and </a:t>
            </a:r>
            <a:r>
              <a:rPr lang="fr-FR" sz="1200" b="1" i="1" dirty="0" err="1" smtClean="0">
                <a:solidFill>
                  <a:schemeClr val="tx2"/>
                </a:solidFill>
              </a:rPr>
              <a:t>tasks</a:t>
            </a:r>
            <a:r>
              <a:rPr lang="fr-FR" sz="1200" b="1" i="1" dirty="0" smtClean="0">
                <a:solidFill>
                  <a:schemeClr val="tx2"/>
                </a:solidFill>
              </a:rPr>
              <a:t> deadline)</a:t>
            </a:r>
            <a:endParaRPr lang="fr-FR" sz="1100" b="1" i="1" dirty="0" smtClean="0">
              <a:solidFill>
                <a:schemeClr val="tx2"/>
              </a:solidFill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7122749" y="2345827"/>
            <a:ext cx="1017051" cy="360040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ECTM</a:t>
            </a:r>
          </a:p>
        </p:txBody>
      </p:sp>
      <p:sp>
        <p:nvSpPr>
          <p:cNvPr id="24" name="Rectangle à coins arrondis 23"/>
          <p:cNvSpPr/>
          <p:nvPr/>
        </p:nvSpPr>
        <p:spPr>
          <a:xfrm>
            <a:off x="6382144" y="3068960"/>
            <a:ext cx="2582344" cy="1653131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err="1" smtClean="0">
                <a:solidFill>
                  <a:schemeClr val="tx2"/>
                </a:solidFill>
              </a:rPr>
              <a:t>Analysis</a:t>
            </a:r>
            <a:r>
              <a:rPr lang="fr-FR" b="1" dirty="0" smtClean="0">
                <a:solidFill>
                  <a:schemeClr val="tx2"/>
                </a:solidFill>
              </a:rPr>
              <a:t> Model </a:t>
            </a:r>
            <a:endParaRPr lang="fr-FR" sz="1200" b="1" i="1" dirty="0" smtClean="0">
              <a:solidFill>
                <a:schemeClr val="tx2"/>
              </a:solidFill>
            </a:endParaRPr>
          </a:p>
          <a:p>
            <a:pPr algn="ctr"/>
            <a:endParaRPr lang="fr-FR" sz="1200" b="1" i="1" dirty="0">
              <a:solidFill>
                <a:schemeClr val="tx2"/>
              </a:solidFill>
            </a:endParaRPr>
          </a:p>
          <a:p>
            <a:pPr algn="ctr"/>
            <a:endParaRPr lang="fr-FR" sz="1200" b="1" i="1" dirty="0">
              <a:solidFill>
                <a:schemeClr val="tx2"/>
              </a:solidFill>
            </a:endParaRPr>
          </a:p>
          <a:p>
            <a:pPr algn="ctr"/>
            <a:endParaRPr lang="fr-FR" sz="1200" b="1" i="1" dirty="0">
              <a:solidFill>
                <a:schemeClr val="tx2"/>
              </a:solidFill>
            </a:endParaRPr>
          </a:p>
          <a:p>
            <a:pPr algn="ctr"/>
            <a:endParaRPr lang="fr-FR" sz="1200" b="1" i="1" dirty="0">
              <a:solidFill>
                <a:schemeClr val="tx2"/>
              </a:solidFill>
            </a:endParaRPr>
          </a:p>
          <a:p>
            <a:pPr algn="ctr"/>
            <a:endParaRPr lang="fr-FR" sz="1200" b="1" i="1" dirty="0" smtClean="0">
              <a:solidFill>
                <a:schemeClr val="tx2"/>
              </a:solidFill>
            </a:endParaRPr>
          </a:p>
          <a:p>
            <a:pPr algn="ctr"/>
            <a:endParaRPr lang="fr-FR" sz="1200" b="1" i="1" dirty="0" smtClean="0">
              <a:solidFill>
                <a:schemeClr val="tx2"/>
              </a:solidFill>
            </a:endParaRPr>
          </a:p>
          <a:p>
            <a:pPr algn="ctr"/>
            <a:endParaRPr lang="fr-FR" sz="1200" b="1" i="1" dirty="0">
              <a:solidFill>
                <a:schemeClr val="tx2"/>
              </a:solidFill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6518927" y="3453135"/>
            <a:ext cx="1143969" cy="356968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err="1" smtClean="0">
                <a:solidFill>
                  <a:schemeClr val="tx1"/>
                </a:solidFill>
              </a:rPr>
              <a:t>Task</a:t>
            </a:r>
            <a:r>
              <a:rPr lang="fr-FR" sz="1200" dirty="0" smtClean="0">
                <a:solidFill>
                  <a:schemeClr val="tx1"/>
                </a:solidFill>
              </a:rPr>
              <a:t> Model</a:t>
            </a:r>
          </a:p>
        </p:txBody>
      </p:sp>
      <p:sp>
        <p:nvSpPr>
          <p:cNvPr id="26" name="Rectangle à coins arrondis 25"/>
          <p:cNvSpPr/>
          <p:nvPr/>
        </p:nvSpPr>
        <p:spPr>
          <a:xfrm>
            <a:off x="7745113" y="3453135"/>
            <a:ext cx="1155181" cy="35117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err="1" smtClean="0">
                <a:solidFill>
                  <a:schemeClr val="tx1"/>
                </a:solidFill>
              </a:rPr>
              <a:t>Task</a:t>
            </a:r>
            <a:r>
              <a:rPr lang="fr-FR" sz="1200" dirty="0" smtClean="0">
                <a:solidFill>
                  <a:schemeClr val="tx1"/>
                </a:solidFill>
              </a:rPr>
              <a:t> </a:t>
            </a:r>
            <a:r>
              <a:rPr lang="fr-FR" sz="1200" dirty="0" err="1" smtClean="0">
                <a:solidFill>
                  <a:schemeClr val="tx1"/>
                </a:solidFill>
              </a:rPr>
              <a:t>Mapping</a:t>
            </a:r>
            <a:endParaRPr lang="fr-FR" sz="1200" dirty="0" smtClean="0">
              <a:solidFill>
                <a:schemeClr val="tx1"/>
              </a:solidFill>
            </a:endParaRPr>
          </a:p>
        </p:txBody>
      </p:sp>
      <p:sp>
        <p:nvSpPr>
          <p:cNvPr id="30" name="Rectangle à coins arrondis 29"/>
          <p:cNvSpPr/>
          <p:nvPr/>
        </p:nvSpPr>
        <p:spPr>
          <a:xfrm>
            <a:off x="6526160" y="4358208"/>
            <a:ext cx="2356376" cy="291875"/>
          </a:xfrm>
          <a:prstGeom prst="roundRect">
            <a:avLst/>
          </a:prstGeom>
          <a:solidFill>
            <a:schemeClr val="bg2"/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List scheduling </a:t>
            </a:r>
            <a:r>
              <a:rPr lang="en-US" sz="1200" dirty="0" smtClean="0">
                <a:solidFill>
                  <a:schemeClr val="tx1"/>
                </a:solidFill>
              </a:rPr>
              <a:t>algorithms</a:t>
            </a:r>
          </a:p>
        </p:txBody>
      </p:sp>
      <p:sp>
        <p:nvSpPr>
          <p:cNvPr id="31" name="Rectangle à coins arrondis 30"/>
          <p:cNvSpPr/>
          <p:nvPr/>
        </p:nvSpPr>
        <p:spPr>
          <a:xfrm>
            <a:off x="6526160" y="3876199"/>
            <a:ext cx="2374134" cy="388521"/>
          </a:xfrm>
          <a:prstGeom prst="round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Multiprocessors without shared resources</a:t>
            </a:r>
          </a:p>
        </p:txBody>
      </p:sp>
      <p:sp>
        <p:nvSpPr>
          <p:cNvPr id="32" name="Rectangle à coins arrondis 31"/>
          <p:cNvSpPr/>
          <p:nvPr/>
        </p:nvSpPr>
        <p:spPr>
          <a:xfrm>
            <a:off x="6876255" y="5008300"/>
            <a:ext cx="1446447" cy="505879"/>
          </a:xfrm>
          <a:prstGeom prst="roundRect">
            <a:avLst/>
          </a:prstGeom>
          <a:solidFill>
            <a:schemeClr val="bg1"/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Simulation </a:t>
            </a:r>
          </a:p>
        </p:txBody>
      </p:sp>
      <p:sp>
        <p:nvSpPr>
          <p:cNvPr id="9" name="Flèche vers le bas 8"/>
          <p:cNvSpPr/>
          <p:nvPr/>
        </p:nvSpPr>
        <p:spPr>
          <a:xfrm>
            <a:off x="7542076" y="1989830"/>
            <a:ext cx="216024" cy="2862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lèche vers le bas 32"/>
          <p:cNvSpPr/>
          <p:nvPr/>
        </p:nvSpPr>
        <p:spPr>
          <a:xfrm>
            <a:off x="7560479" y="2705867"/>
            <a:ext cx="216024" cy="2862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lèche vers le bas 33"/>
          <p:cNvSpPr/>
          <p:nvPr/>
        </p:nvSpPr>
        <p:spPr>
          <a:xfrm>
            <a:off x="7542076" y="4722091"/>
            <a:ext cx="216024" cy="2862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lèche vers le bas 34"/>
          <p:cNvSpPr/>
          <p:nvPr/>
        </p:nvSpPr>
        <p:spPr>
          <a:xfrm>
            <a:off x="7542076" y="5514179"/>
            <a:ext cx="216024" cy="2862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43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12776"/>
            <a:ext cx="7776864" cy="4968552"/>
          </a:xfrm>
        </p:spPr>
        <p:txBody>
          <a:bodyPr>
            <a:normAutofit fontScale="77500" lnSpcReduction="20000"/>
          </a:bodyPr>
          <a:lstStyle/>
          <a:p>
            <a:r>
              <a:rPr lang="en-US" sz="2600" dirty="0" smtClean="0"/>
              <a:t>For </a:t>
            </a:r>
            <a:r>
              <a:rPr lang="en-US" sz="2600" dirty="0"/>
              <a:t>the SAF mode, each router waits for a full packet to arrive before </a:t>
            </a:r>
            <a:r>
              <a:rPr lang="en-US" sz="2600" dirty="0" smtClean="0"/>
              <a:t>sending it </a:t>
            </a:r>
            <a:r>
              <a:rPr lang="en-US" sz="2600" dirty="0"/>
              <a:t>to the next router</a:t>
            </a:r>
            <a:endParaRPr lang="en-US" sz="26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 smtClean="0"/>
              <a:t>SAF </a:t>
            </a:r>
            <a:r>
              <a:rPr lang="en-US" dirty="0" err="1" smtClean="0"/>
              <a:t>NoC</a:t>
            </a:r>
            <a:r>
              <a:rPr lang="en-US" dirty="0" smtClean="0"/>
              <a:t>, ECTM_SAF applies the </a:t>
            </a:r>
            <a:r>
              <a:rPr lang="en-US" dirty="0"/>
              <a:t>following rules:</a:t>
            </a:r>
            <a:endParaRPr lang="en-US" dirty="0" smtClean="0"/>
          </a:p>
          <a:p>
            <a:pPr marL="285750" indent="-285750"/>
            <a:endParaRPr lang="en-US" dirty="0"/>
          </a:p>
          <a:p>
            <a:pPr marL="285750" indent="-285750"/>
            <a:r>
              <a:rPr lang="en-US" b="1" dirty="0" smtClean="0">
                <a:solidFill>
                  <a:schemeClr val="tx2"/>
                </a:solidFill>
              </a:rPr>
              <a:t>Rule 1</a:t>
            </a:r>
            <a:r>
              <a:rPr lang="en-US" dirty="0" smtClean="0"/>
              <a:t>  </a:t>
            </a:r>
            <a:br>
              <a:rPr lang="en-US" dirty="0" smtClean="0"/>
            </a:br>
            <a:r>
              <a:rPr lang="en-US" dirty="0" smtClean="0"/>
              <a:t>Each </a:t>
            </a:r>
            <a:r>
              <a:rPr lang="en-US" dirty="0"/>
              <a:t>router of the architectural model will be removed in the analysis model while keeping all the processing elements.</a:t>
            </a:r>
          </a:p>
          <a:p>
            <a:pPr marL="285750" indent="-285750"/>
            <a:endParaRPr lang="en-US" dirty="0"/>
          </a:p>
          <a:p>
            <a:pPr marL="285750" indent="-285750"/>
            <a:r>
              <a:rPr lang="en-US" b="1" dirty="0" smtClean="0">
                <a:solidFill>
                  <a:schemeClr val="tx2"/>
                </a:solidFill>
              </a:rPr>
              <a:t>Rule 2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Each </a:t>
            </a:r>
            <a:r>
              <a:rPr lang="en-US" dirty="0"/>
              <a:t>unidirectional link in the network between two routers and processing element of the architectural model will be replaced in the analysis model by a new processing element.</a:t>
            </a:r>
          </a:p>
          <a:p>
            <a:pPr marL="285750" indent="-285750"/>
            <a:endParaRPr lang="en-US" dirty="0"/>
          </a:p>
          <a:p>
            <a:pPr marL="285750" indent="-285750"/>
            <a:r>
              <a:rPr lang="en-US" b="1" dirty="0" smtClean="0">
                <a:solidFill>
                  <a:schemeClr val="tx2"/>
                </a:solidFill>
              </a:rPr>
              <a:t>Rule 3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Each </a:t>
            </a:r>
            <a:r>
              <a:rPr lang="en-US" dirty="0"/>
              <a:t>flow of the architectural model will be replaced by a set of </a:t>
            </a:r>
            <a:r>
              <a:rPr lang="en-US" dirty="0" err="1"/>
              <a:t>nb</a:t>
            </a:r>
            <a:r>
              <a:rPr lang="en-US" dirty="0"/>
              <a:t> tasks.  </a:t>
            </a:r>
          </a:p>
          <a:p>
            <a:pPr marL="742950" lvl="1" indent="-285750"/>
            <a:r>
              <a:rPr lang="en-US" dirty="0" err="1"/>
              <a:t>nb</a:t>
            </a:r>
            <a:r>
              <a:rPr lang="en-US" dirty="0"/>
              <a:t> :number of links used by the flow. </a:t>
            </a:r>
          </a:p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7620000" cy="1143000"/>
          </a:xfrm>
        </p:spPr>
        <p:txBody>
          <a:bodyPr/>
          <a:lstStyle/>
          <a:p>
            <a:r>
              <a:rPr lang="en-US" sz="3200" b="1" dirty="0" smtClean="0"/>
              <a:t>Transformations Rules of </a:t>
            </a:r>
            <a:r>
              <a:rPr lang="en-US" sz="3000" b="1" dirty="0" smtClean="0"/>
              <a:t>ECTM_SAF</a:t>
            </a:r>
            <a:endParaRPr lang="en-US" sz="30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132856"/>
            <a:ext cx="2902121" cy="37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59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tiguïté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7075</TotalTime>
  <Words>2304</Words>
  <Application>Microsoft Office PowerPoint</Application>
  <PresentationFormat>Affichage à l'écran (4:3)</PresentationFormat>
  <Paragraphs>726</Paragraphs>
  <Slides>20</Slides>
  <Notes>17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Contiguïté</vt:lpstr>
      <vt:lpstr>ECTM: A New Communication Model to Network-On-Chip Schedulability Analysis  Mourad Dridi*,  Stéphane Rubini*, Frank Singhoff*, Jean-Philippe Diguet†  *Université de Bretagne Occidentale, Lab-STICC, France †Université de Bretagne Sud, Lab-STICC, France</vt:lpstr>
      <vt:lpstr>Outline</vt:lpstr>
      <vt:lpstr>Context -Network On Chip (NoC) Introduction</vt:lpstr>
      <vt:lpstr>Problem Statement - Real Time System over NoC Introduction</vt:lpstr>
      <vt:lpstr>Outline</vt:lpstr>
      <vt:lpstr>Exact Communication Time Model (ECTM) </vt:lpstr>
      <vt:lpstr>Exact Communication Time Model (ECTM)</vt:lpstr>
      <vt:lpstr>Exact Communication Time Model (ECTM)</vt:lpstr>
      <vt:lpstr>Transformations Rules of ECTM_SAF</vt:lpstr>
      <vt:lpstr>ECTM_SAF - Example</vt:lpstr>
      <vt:lpstr>ECTM_SAF - Example</vt:lpstr>
      <vt:lpstr>ECTM_SAF - Example</vt:lpstr>
      <vt:lpstr>ECTM_SAF - Example</vt:lpstr>
      <vt:lpstr>Transformations Rules of ECTM_Wormhole</vt:lpstr>
      <vt:lpstr>Outline</vt:lpstr>
      <vt:lpstr>Implementation and Evaluation </vt:lpstr>
      <vt:lpstr>Accuracy of  ECTM Implementation and Evaluation </vt:lpstr>
      <vt:lpstr>Accuracy of  ECTM Implementation and Evaluation </vt:lpstr>
      <vt:lpstr>Présentation PowerPoint</vt:lpstr>
      <vt:lpstr>Conclusion</vt:lpstr>
    </vt:vector>
  </TitlesOfParts>
  <Company>S.C.I.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ECTM: A New Communication Model to Network-On-Chip Schedulability Analysis  Mourad Dridi*,  Stéphane Rubini*, Frank Singhoff*, Jean-Philippe Diguet†  *Université de Bretagne Occidentale, Lab-STICC, UMR CNRS 6285, †Université de Bretagne Sud, Lab-STICC, UMR CNRS 6285,</dc:title>
  <dc:creator>Mourad Dridi</dc:creator>
  <cp:lastModifiedBy>Mourad Dridi</cp:lastModifiedBy>
  <cp:revision>80</cp:revision>
  <dcterms:created xsi:type="dcterms:W3CDTF">2019-06-03T08:51:01Z</dcterms:created>
  <dcterms:modified xsi:type="dcterms:W3CDTF">2019-06-13T10:32:28Z</dcterms:modified>
</cp:coreProperties>
</file>