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9" r:id="rId3"/>
    <p:sldId id="321" r:id="rId4"/>
    <p:sldId id="322" r:id="rId5"/>
    <p:sldId id="323" r:id="rId6"/>
    <p:sldId id="313" r:id="rId7"/>
    <p:sldId id="307" r:id="rId8"/>
    <p:sldId id="328" r:id="rId9"/>
    <p:sldId id="327" r:id="rId10"/>
    <p:sldId id="308" r:id="rId11"/>
    <p:sldId id="304" r:id="rId12"/>
    <p:sldId id="318" r:id="rId13"/>
    <p:sldId id="320" r:id="rId14"/>
    <p:sldId id="312" r:id="rId15"/>
    <p:sldId id="311" r:id="rId16"/>
    <p:sldId id="297" r:id="rId17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wis721 BT" panose="020B0504020202020204" pitchFamily="34" charset="0"/>
      <p:regular r:id="rId24"/>
      <p:bold r:id="rId25"/>
      <p:italic r:id="rId26"/>
      <p:boldItalic r:id="rId27"/>
    </p:embeddedFont>
    <p:embeddedFont>
      <p:font typeface="Swis721 Lt BT" panose="020B040302020202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Pearce" initials="JP" lastIdx="17" clrIdx="0">
    <p:extLst>
      <p:ext uri="{19B8F6BF-5375-455C-9EA6-DF929625EA0E}">
        <p15:presenceInfo xmlns:p15="http://schemas.microsoft.com/office/powerpoint/2012/main" userId="Jamie Pearce" providerId="None"/>
      </p:ext>
    </p:extLst>
  </p:cmAuthor>
  <p:cmAuthor id="2" name="Ian Hodgson" initials="IH" lastIdx="1" clrIdx="1">
    <p:extLst>
      <p:ext uri="{19B8F6BF-5375-455C-9EA6-DF929625EA0E}">
        <p15:presenceInfo xmlns:p15="http://schemas.microsoft.com/office/powerpoint/2012/main" userId="Ian Hodg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597" autoAdjust="0"/>
  </p:normalViewPr>
  <p:slideViewPr>
    <p:cSldViewPr snapToGrid="0">
      <p:cViewPr varScale="1">
        <p:scale>
          <a:sx n="98" d="100"/>
          <a:sy n="98" d="100"/>
        </p:scale>
        <p:origin x="14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45938" y="0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34834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45938" y="9434834"/>
            <a:ext cx="2948208" cy="4961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EF59DE-275A-4C66-9ED5-4A4F92D9E7F3}" type="slidenum">
              <a:t>‹#›</a:t>
            </a:fld>
            <a:endParaRPr lang="en-GB" sz="14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362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794504" cy="99313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48435" y="0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79454" y="4717417"/>
            <a:ext cx="5435595" cy="446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GB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56" y="9432877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48435" y="9432877"/>
            <a:ext cx="2944285" cy="4969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A72961AD-6513-48DD-948B-46A3D54F8E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en-GB" sz="1200" b="0" i="0" u="none" strike="noStrike" kern="1200" cap="none" spc="0" baseline="0">
        <a:solidFill>
          <a:srgbClr val="000000"/>
        </a:solidFill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30 minutes Wed 16:30-17:00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72961AD-6513-48DD-948B-46A3D54F8E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7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7"/>
          <p:cNvSpPr/>
          <p:nvPr userDrawn="1"/>
        </p:nvSpPr>
        <p:spPr>
          <a:xfrm>
            <a:off x="1" y="4013283"/>
            <a:ext cx="800423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236" cap="sq">
            <a:solidFill>
              <a:srgbClr val="2A3783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CC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1869990"/>
            <a:ext cx="7327900" cy="16228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5033933"/>
            <a:ext cx="7327900" cy="3206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Swis721 BT" panose="020B0504020202020204" pitchFamily="34" charset="0"/>
              </a:defRPr>
            </a:lvl1pPr>
          </a:lstStyle>
          <a:p>
            <a:pPr lvl="0"/>
            <a:r>
              <a:rPr lang="en-GB" dirty="0"/>
              <a:t>Presenter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6275" y="5354595"/>
            <a:ext cx="7327900" cy="4283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Email address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3492843"/>
            <a:ext cx="7327900" cy="4298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4B29161-22F3-48FD-A166-02E2DFAF3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250617"/>
            <a:ext cx="4581625" cy="4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  <a:prstGeom prst="rect">
            <a:avLst/>
          </a:prstGeom>
        </p:spPr>
        <p:txBody>
          <a:bodyPr anchor="b"/>
          <a:lstStyle>
            <a:lvl1pPr>
              <a:defRPr lang="en-US" sz="3200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792" y="987425"/>
            <a:ext cx="4629149" cy="4873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2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362069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1" y="1081708"/>
            <a:ext cx="8229243" cy="536764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63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604966"/>
            <a:ext cx="2057400" cy="3976689"/>
          </a:xfrm>
          <a:prstGeom prst="rect">
            <a:avLst/>
          </a:prstGeom>
        </p:spPr>
        <p:txBody>
          <a:bodyPr vert="eaVert"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1" y="1604966"/>
            <a:ext cx="6019796" cy="397668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213236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081708"/>
            <a:ext cx="8229243" cy="536764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  <a:lvl6pPr marL="2514600" lvl="5">
              <a:defRPr lang="en-GB"/>
            </a:lvl6pPr>
            <a:lvl7pPr marL="2971800" lvl="6">
              <a:defRPr/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2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3885" y="1709737"/>
            <a:ext cx="7886700" cy="2852735"/>
          </a:xfrm>
          <a:prstGeom prst="rect">
            <a:avLst/>
          </a:prstGeom>
        </p:spPr>
        <p:txBody>
          <a:bodyPr anchor="b"/>
          <a:lstStyle>
            <a:lvl1pPr>
              <a:defRPr lang="en-US" sz="3600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6" y="4589465"/>
            <a:ext cx="3890965" cy="150018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959AC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10"/>
          </p:nvPr>
        </p:nvSpPr>
        <p:spPr>
          <a:xfrm>
            <a:off x="4619621" y="4589465"/>
            <a:ext cx="3890965" cy="150018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959AC1"/>
                </a:solidFill>
                <a:latin typeface="Swis721 BT" panose="020B05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0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362069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604966"/>
            <a:ext cx="4038603" cy="397668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4966"/>
            <a:ext cx="4038603" cy="397668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02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4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1999" algn="l"/>
                <a:tab pos="5486399" algn="l"/>
                <a:tab pos="6400799" algn="l"/>
                <a:tab pos="7315199" algn="l"/>
                <a:tab pos="8229600" algn="l"/>
                <a:tab pos="9144000" algn="l"/>
                <a:tab pos="10058400" algn="l"/>
              </a:tabLst>
              <a:defRPr b="0" baseline="0">
                <a:latin typeface="Swis721 Lt BT" panose="020B0403020202020204" pitchFamily="34" charset="0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1999" algn="l"/>
                <a:tab pos="5486399" algn="l"/>
                <a:tab pos="6400799" algn="l"/>
                <a:tab pos="7315199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7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365131"/>
            <a:ext cx="7886700" cy="1325559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0241" y="2505073"/>
            <a:ext cx="3868734" cy="368458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50" y="1681160"/>
            <a:ext cx="3887791" cy="82391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50" y="2505073"/>
            <a:ext cx="3887791" cy="368458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000"/>
            </a:lvl2pPr>
            <a:lvl3pPr marL="1143000" lvl="2">
              <a:defRPr sz="1800"/>
            </a:lvl3pPr>
            <a:lvl4pPr marL="1600200" lvl="3">
              <a:defRPr sz="1600"/>
            </a:lvl4pPr>
            <a:lvl5pPr marL="2057400" lvl="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8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0100" y="362069"/>
            <a:ext cx="8326343" cy="719641"/>
          </a:xfrm>
          <a:prstGeom prst="rect">
            <a:avLst/>
          </a:prstGeom>
        </p:spPr>
        <p:txBody>
          <a:bodyPr/>
          <a:lstStyle>
            <a:lvl1pPr>
              <a:defRPr lang="en-US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  <a:prstGeom prst="rect">
            <a:avLst/>
          </a:prstGeom>
        </p:spPr>
        <p:txBody>
          <a:bodyPr anchor="b"/>
          <a:lstStyle>
            <a:lvl1pPr>
              <a:defRPr lang="en-US" sz="3200" b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792" y="987425"/>
            <a:ext cx="4629149" cy="4873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tabLst/>
              <a:defRPr lang="en-US" sz="2800"/>
            </a:lvl2pPr>
            <a:lvl3pPr marL="1143000" lvl="2">
              <a:defRPr sz="2400"/>
            </a:lvl3pPr>
            <a:lvl4pPr marL="1600200" lvl="3">
              <a:defRPr sz="2000"/>
            </a:lvl4pPr>
            <a:lvl5pPr marL="2057400" lvl="4"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4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ptaBkgrnd_pwr_pnt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5818172" y="0"/>
            <a:ext cx="3325827" cy="734630"/>
          </a:xfrm>
          <a:prstGeom prst="rect">
            <a:avLst/>
          </a:prstGeom>
        </p:spPr>
      </p:pic>
      <p:sp>
        <p:nvSpPr>
          <p:cNvPr id="4" name="Freeform 7"/>
          <p:cNvSpPr/>
          <p:nvPr/>
        </p:nvSpPr>
        <p:spPr>
          <a:xfrm>
            <a:off x="0" y="6617888"/>
            <a:ext cx="9144000" cy="2401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2A3783"/>
          </a:solidFill>
          <a:ln cap="flat">
            <a:noFill/>
            <a:prstDash val="solid"/>
          </a:ln>
        </p:spPr>
        <p:txBody>
          <a:bodyPr vert="horz" wrap="square" lIns="90004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0" i="0" u="none" strike="noStrike" kern="0" cap="none" spc="0" baseline="0">
                <a:solidFill>
                  <a:srgbClr val="FFFFFF"/>
                </a:solidFill>
                <a:uFillTx/>
                <a:latin typeface="Swis721 Lt BT" pitchFamily="34"/>
              </a:defRPr>
            </a:pPr>
            <a:endParaRPr lang="en-GB" sz="900" b="0" i="0" u="none" strike="noStrike" kern="1200" cap="none" spc="0" baseline="0" dirty="0">
              <a:solidFill>
                <a:schemeClr val="bg1"/>
              </a:solidFill>
              <a:uFillTx/>
              <a:latin typeface="Swis721 Lt BT" pitchFamily="34"/>
              <a:ea typeface="Microsoft YaHei" pitchFamily="2"/>
              <a:cs typeface="Mangal" pitchFamily="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894371" y="6603541"/>
            <a:ext cx="317342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30C0E7B-E322-46F7-841C-2170F6DBAAAD}" type="slidenum">
              <a:rPr lang="en-GB" sz="1000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50" y="6654251"/>
            <a:ext cx="1578140" cy="156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en-GB" sz="2800" b="0" i="0" u="none" strike="noStrike" kern="1200" cap="none" spc="0" baseline="0">
          <a:solidFill>
            <a:srgbClr val="2A3783"/>
          </a:solidFill>
          <a:uFillTx/>
          <a:latin typeface="Swis721 BT" pitchFamily="34"/>
          <a:ea typeface="Microsoft YaHei" pitchFamily="2"/>
          <a:cs typeface="Mangal" pitchFamily="2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Wingdings" panose="05000000000000000000" pitchFamily="2" charset="2"/>
        <a:buChar char="§"/>
        <a:tabLst>
          <a:tab pos="914400" algn="l"/>
          <a:tab pos="1828800" algn="l"/>
          <a:tab pos="2743200" algn="l"/>
          <a:tab pos="3657600" algn="l"/>
          <a:tab pos="4571999" algn="l"/>
          <a:tab pos="5486399" algn="l"/>
          <a:tab pos="6400799" algn="l"/>
          <a:tab pos="7315199" algn="l"/>
          <a:tab pos="8229600" algn="l"/>
          <a:tab pos="9144000" algn="l"/>
          <a:tab pos="10058400" algn="l"/>
        </a:tabLst>
        <a:defRPr lang="en-US" sz="2400" b="0" i="0" u="none" strike="noStrike" kern="1200" cap="none" spc="0" baseline="0">
          <a:solidFill>
            <a:srgbClr val="2A3783"/>
          </a:solidFill>
          <a:uFillTx/>
          <a:latin typeface="Swis721 Lt BT" pitchFamily="34"/>
          <a:ea typeface="Microsoft YaHei" pitchFamily="2"/>
          <a:cs typeface="Mangal" pitchFamily="2"/>
        </a:defRPr>
      </a:lvl1pPr>
      <a:lvl2pPr marL="342900" marR="0" lvl="0" indent="-342900" algn="l" defTabSz="914400" rtl="0" eaLnBrk="1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Wingdings" panose="05000000000000000000" pitchFamily="2" charset="2"/>
        <a:buChar char="§"/>
        <a:tabLst>
          <a:tab pos="914400" algn="l"/>
          <a:tab pos="1828800" algn="l"/>
          <a:tab pos="2743200" algn="l"/>
          <a:tab pos="3657600" algn="l"/>
          <a:tab pos="4571999" algn="l"/>
          <a:tab pos="5486399" algn="l"/>
          <a:tab pos="6400799" algn="l"/>
          <a:tab pos="7315199" algn="l"/>
          <a:tab pos="8229600" algn="l"/>
          <a:tab pos="9144000" algn="l"/>
          <a:tab pos="10058400" algn="l"/>
        </a:tabLst>
        <a:defRPr lang="en-GB" sz="2400" b="0" i="0" u="none" strike="noStrike" kern="1200" cap="none" spc="0" baseline="0">
          <a:solidFill>
            <a:srgbClr val="2A3783"/>
          </a:solidFill>
          <a:uFillTx/>
          <a:latin typeface="Swis721 Lt BT" pitchFamily="34"/>
          <a:ea typeface="Microsoft YaHei" pitchFamily="2"/>
          <a:cs typeface="Mangal" pitchFamily="2"/>
        </a:defRPr>
      </a:lvl2pPr>
      <a:lvl3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20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3pPr>
      <a:lvl4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18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4pPr>
      <a:lvl5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16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5pPr>
      <a:lvl6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anose="05000000000000000000" pitchFamily="2" charset="2"/>
        <a:buChar char="§"/>
        <a:tabLst/>
        <a:defRPr lang="en-US" sz="14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6pPr>
      <a:lvl7pPr marL="2514600" marR="0" lvl="5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2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7pPr>
      <a:lvl8pPr marL="342900" marR="0" lvl="0" indent="-342900" algn="l" defTabSz="914400" rtl="0" eaLnBrk="1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Arial" pitchFamily="34"/>
        <a:buChar char="•"/>
        <a:tabLst>
          <a:tab pos="914400" algn="l"/>
          <a:tab pos="1828800" algn="l"/>
          <a:tab pos="2743200" algn="l"/>
          <a:tab pos="3657600" algn="l"/>
          <a:tab pos="4571999" algn="l"/>
          <a:tab pos="5486399" algn="l"/>
          <a:tab pos="6400799" algn="l"/>
          <a:tab pos="7315199" algn="l"/>
          <a:tab pos="8229600" algn="l"/>
          <a:tab pos="9144000" algn="l"/>
          <a:tab pos="10058400" algn="l"/>
        </a:tabLst>
        <a:defRPr lang="en-GB" sz="2400" b="0" i="0" u="none" strike="noStrike" kern="1200" cap="none" spc="0" baseline="0">
          <a:solidFill>
            <a:srgbClr val="2A3783"/>
          </a:solidFill>
          <a:uFillTx/>
          <a:latin typeface="Swis721 Lt BT" pitchFamily="34"/>
          <a:ea typeface="Microsoft YaHei" pitchFamily="2"/>
          <a:cs typeface="Mangal" pitchFamily="2"/>
        </a:defRPr>
      </a:lvl8pPr>
      <a:lvl9pPr marL="2514600" marR="0" lvl="5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200" b="0" i="0" u="none" strike="noStrike" kern="1200" cap="none" spc="0" baseline="0">
          <a:solidFill>
            <a:srgbClr val="2A3783"/>
          </a:solidFill>
          <a:uFillTx/>
          <a:latin typeface="Swis721 Lt BT" pitchFamily="34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anb@rapitasystem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anb@rapitasystems.com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8900" y="1297172"/>
            <a:ext cx="8788399" cy="2195670"/>
          </a:xfrm>
        </p:spPr>
        <p:txBody>
          <a:bodyPr anchor="ctr"/>
          <a:lstStyle/>
          <a:p>
            <a:pPr algn="ctr"/>
            <a:r>
              <a:rPr lang="en-US" dirty="0"/>
              <a:t>Something old,</a:t>
            </a:r>
          </a:p>
          <a:p>
            <a:pPr algn="ctr"/>
            <a:r>
              <a:rPr lang="en-US" dirty="0"/>
              <a:t>Something new,</a:t>
            </a:r>
          </a:p>
          <a:p>
            <a:pPr algn="ctr"/>
            <a:r>
              <a:rPr lang="en-US" dirty="0"/>
              <a:t>Something Ada!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Ian Broster, Steve </a:t>
            </a:r>
            <a:r>
              <a:rPr lang="en-US" dirty="0" err="1"/>
              <a:t>Rymer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ianb@rapitasystems.com</a:t>
            </a:r>
            <a:r>
              <a:rPr lang="en-US" dirty="0"/>
              <a:t>, srymer@rapitasystems.com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300427-0EF8-4959-BCD2-82209D4F2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Success through Innovation</a:t>
            </a:r>
          </a:p>
        </p:txBody>
      </p:sp>
    </p:spTree>
    <p:extLst>
      <p:ext uri="{BB962C8B-B14F-4D97-AF65-F5344CB8AC3E}">
        <p14:creationId xmlns:p14="http://schemas.microsoft.com/office/powerpoint/2010/main" val="83415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021C-28B6-48D8-8DB8-D6DE9BBE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C9F54-27A9-4ADE-A951-2F7836EB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81708"/>
            <a:ext cx="8229243" cy="5367644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2019 – after 4 years of R&amp;D</a:t>
            </a:r>
          </a:p>
          <a:p>
            <a:pPr marL="0" indent="0" algn="ctr">
              <a:buNone/>
            </a:pPr>
            <a:r>
              <a:rPr lang="en-GB" i="1" dirty="0" err="1"/>
              <a:t>RapiTest</a:t>
            </a:r>
            <a:r>
              <a:rPr lang="en-GB" i="1" dirty="0"/>
              <a:t> launched as a core product </a:t>
            </a:r>
          </a:p>
          <a:p>
            <a:pPr marL="0" indent="0" algn="ctr">
              <a:buNone/>
            </a:pPr>
            <a:r>
              <a:rPr lang="en-GB" i="1" dirty="0"/>
              <a:t>“merged into trunk”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/>
              <a:t>Several “first flight” projects tested with </a:t>
            </a:r>
            <a:r>
              <a:rPr lang="en-GB" i="1" dirty="0" err="1"/>
              <a:t>RapiTest</a:t>
            </a:r>
            <a:endParaRPr lang="en-GB" i="1" dirty="0"/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/>
              <a:t>Goal of </a:t>
            </a:r>
            <a:r>
              <a:rPr lang="en-GB" i="1" dirty="0" err="1"/>
              <a:t>RapiTest</a:t>
            </a:r>
            <a:r>
              <a:rPr lang="en-GB" i="1" dirty="0"/>
              <a:t>:</a:t>
            </a:r>
          </a:p>
          <a:p>
            <a:pPr marL="0" indent="0" algn="ctr">
              <a:buNone/>
            </a:pPr>
            <a:r>
              <a:rPr lang="en-GB" i="1" dirty="0"/>
              <a:t>Efficient software testing (without writing a line of code)</a:t>
            </a:r>
          </a:p>
          <a:p>
            <a:pPr marL="0" indent="0" algn="ctr">
              <a:buNone/>
            </a:pPr>
            <a:r>
              <a:rPr lang="en-GB" b="1" dirty="0"/>
              <a:t>Unit-test, system test, coverage</a:t>
            </a:r>
          </a:p>
          <a:p>
            <a:pPr marL="457200" lvl="1" indent="0" algn="ctr">
              <a:buNone/>
            </a:pPr>
            <a:r>
              <a:rPr lang="en-GB" b="1" dirty="0"/>
              <a:t>Ada</a:t>
            </a:r>
            <a:r>
              <a:rPr lang="en-GB" dirty="0"/>
              <a:t>, C, C++</a:t>
            </a:r>
          </a:p>
          <a:p>
            <a:pPr marL="457200" lvl="1" indent="0" algn="ctr">
              <a:buNone/>
            </a:pPr>
            <a:r>
              <a:rPr lang="en-GB" b="1" dirty="0"/>
              <a:t>DO-178C, ISO-26262</a:t>
            </a:r>
          </a:p>
          <a:p>
            <a:pPr lvl="1" algn="ctr"/>
            <a:endParaRPr lang="en-GB" dirty="0"/>
          </a:p>
          <a:p>
            <a:pPr marL="0" indent="0" algn="ctr">
              <a:buNone/>
            </a:pPr>
            <a:r>
              <a:rPr lang="en-GB" b="1" dirty="0"/>
              <a:t>Would you like to try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2B3D3-E0F5-448A-9443-02F368516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29" y="349510"/>
            <a:ext cx="3057386" cy="5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31B760-2952-439C-847D-7DABA490FC59}"/>
              </a:ext>
            </a:extLst>
          </p:cNvPr>
          <p:cNvSpPr/>
          <p:nvPr/>
        </p:nvSpPr>
        <p:spPr>
          <a:xfrm>
            <a:off x="3956372" y="1621138"/>
            <a:ext cx="3889093" cy="406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Machines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2479F-CB17-4FE8-B9D4-4706E0A8D990}"/>
              </a:ext>
            </a:extLst>
          </p:cNvPr>
          <p:cNvSpPr/>
          <p:nvPr/>
        </p:nvSpPr>
        <p:spPr>
          <a:xfrm>
            <a:off x="465725" y="1621138"/>
            <a:ext cx="3126940" cy="39296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RapiTest</a:t>
            </a:r>
            <a:r>
              <a:rPr lang="en-GB" dirty="0"/>
              <a:t> Philosophy: Efficient People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65725" y="2117870"/>
            <a:ext cx="2954661" cy="5555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Design good tests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4044684" y="2584009"/>
            <a:ext cx="3580231" cy="6582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Work out how to implement tests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4044685" y="3825816"/>
            <a:ext cx="3580229" cy="51640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tests</a:t>
            </a:r>
          </a:p>
        </p:txBody>
      </p:sp>
      <p:sp>
        <p:nvSpPr>
          <p:cNvPr id="22" name="Arrow: Down 21"/>
          <p:cNvSpPr/>
          <p:nvPr/>
        </p:nvSpPr>
        <p:spPr>
          <a:xfrm>
            <a:off x="5591393" y="3242244"/>
            <a:ext cx="359764" cy="70453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/>
          <p:cNvSpPr/>
          <p:nvPr/>
        </p:nvSpPr>
        <p:spPr>
          <a:xfrm rot="18623408">
            <a:off x="3589459" y="2381871"/>
            <a:ext cx="359764" cy="62733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/>
          <p:cNvSpPr/>
          <p:nvPr/>
        </p:nvSpPr>
        <p:spPr>
          <a:xfrm>
            <a:off x="508067" y="4699375"/>
            <a:ext cx="2954662" cy="6142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Analyse Results</a:t>
            </a:r>
          </a:p>
        </p:txBody>
      </p:sp>
      <p:sp>
        <p:nvSpPr>
          <p:cNvPr id="20" name="Arrow: Down 19"/>
          <p:cNvSpPr/>
          <p:nvPr/>
        </p:nvSpPr>
        <p:spPr>
          <a:xfrm rot="3123787">
            <a:off x="3493704" y="4108720"/>
            <a:ext cx="359764" cy="70453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32583" y="2280792"/>
            <a:ext cx="4032249" cy="222174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06" y="3261109"/>
            <a:ext cx="3057386" cy="568706"/>
          </a:xfrm>
          <a:prstGeom prst="rect">
            <a:avLst/>
          </a:prstGeom>
        </p:spPr>
      </p:pic>
      <p:sp>
        <p:nvSpPr>
          <p:cNvPr id="29" name="Arrow: Down 28"/>
          <p:cNvSpPr/>
          <p:nvPr/>
        </p:nvSpPr>
        <p:spPr>
          <a:xfrm>
            <a:off x="1805514" y="2741715"/>
            <a:ext cx="359764" cy="195766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19727-6495-4C03-A196-F819D56DF044}"/>
              </a:ext>
            </a:extLst>
          </p:cNvPr>
          <p:cNvSpPr txBox="1"/>
          <p:nvPr/>
        </p:nvSpPr>
        <p:spPr>
          <a:xfrm>
            <a:off x="3956371" y="5719914"/>
            <a:ext cx="388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“User code” – tester should not have to write any code to test 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DB542D-6F8C-44F4-B168-D9B6F91AFE7B}"/>
              </a:ext>
            </a:extLst>
          </p:cNvPr>
          <p:cNvSpPr txBox="1"/>
          <p:nvPr/>
        </p:nvSpPr>
        <p:spPr>
          <a:xfrm>
            <a:off x="67278" y="5737615"/>
            <a:ext cx="388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many DO-178C projects, testers cannot even “see” the source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493C53-4FED-4AA7-8164-238799A4FDBF}"/>
              </a:ext>
            </a:extLst>
          </p:cNvPr>
          <p:cNvSpPr/>
          <p:nvPr/>
        </p:nvSpPr>
        <p:spPr>
          <a:xfrm>
            <a:off x="1985397" y="1945909"/>
            <a:ext cx="2320710" cy="9794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8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9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12" grpId="0" animBg="1"/>
      <p:bldP spid="29" grpId="0" animBg="1"/>
      <p:bldP spid="4" grpId="0"/>
      <p:bldP spid="1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6A612E-428A-4EF9-981E-DD54B25B0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87" y="1403791"/>
            <a:ext cx="3119513" cy="4415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8E893-34BD-49BE-B8CC-04CF50F6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Puzzle</a:t>
            </a:r>
          </a:p>
        </p:txBody>
      </p:sp>
      <p:pic>
        <p:nvPicPr>
          <p:cNvPr id="9" name="Content Placeholder 8" descr="A circuit board&#10;&#10;Description automatically generated">
            <a:extLst>
              <a:ext uri="{FF2B5EF4-FFF2-40B4-BE49-F238E27FC236}">
                <a16:creationId xmlns:a16="http://schemas.microsoft.com/office/drawing/2014/main" id="{F168852A-C729-48F3-B3D5-D34C31B1C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2" y="333276"/>
            <a:ext cx="5519703" cy="3941662"/>
          </a:xfrm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FEEFBFA-62AB-4EC3-ACB2-C333776B1C32}"/>
              </a:ext>
            </a:extLst>
          </p:cNvPr>
          <p:cNvSpPr/>
          <p:nvPr/>
        </p:nvSpPr>
        <p:spPr>
          <a:xfrm>
            <a:off x="152985" y="4553893"/>
            <a:ext cx="5135512" cy="187406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Drop your entry at our stand before leaving.</a:t>
            </a:r>
          </a:p>
          <a:p>
            <a:pPr algn="ctr"/>
            <a:r>
              <a:rPr lang="en-GB" dirty="0"/>
              <a:t>We’ll judge the winner next week.</a:t>
            </a:r>
          </a:p>
        </p:txBody>
      </p:sp>
    </p:spTree>
    <p:extLst>
      <p:ext uri="{BB962C8B-B14F-4D97-AF65-F5344CB8AC3E}">
        <p14:creationId xmlns:p14="http://schemas.microsoft.com/office/powerpoint/2010/main" val="45699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Fast, flexible DO-178C tool qualification using a modular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Ian Broster, Zoë Stephenson, </a:t>
            </a:r>
          </a:p>
          <a:p>
            <a:r>
              <a:rPr lang="en-US" dirty="0"/>
              <a:t>David Allsopp, </a:t>
            </a:r>
            <a:r>
              <a:rPr lang="en-US" dirty="0" err="1"/>
              <a:t>Sevane</a:t>
            </a:r>
            <a:r>
              <a:rPr lang="en-US" dirty="0"/>
              <a:t> </a:t>
            </a:r>
            <a:r>
              <a:rPr lang="en-US" dirty="0" err="1"/>
              <a:t>Fourmigue</a:t>
            </a:r>
            <a:r>
              <a:rPr lang="en-US" dirty="0"/>
              <a:t>, Daniel Wright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ianb@rapitasystems.com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research was funded by the E.U. ARTEMIS project AMASS.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9640A2F-901D-412E-AA28-2CC67CEE4426}"/>
              </a:ext>
            </a:extLst>
          </p:cNvPr>
          <p:cNvSpPr/>
          <p:nvPr/>
        </p:nvSpPr>
        <p:spPr>
          <a:xfrm rot="1950862">
            <a:off x="6225601" y="4371568"/>
            <a:ext cx="3046626" cy="184068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Tomorrow</a:t>
            </a:r>
          </a:p>
        </p:txBody>
      </p:sp>
    </p:spTree>
    <p:extLst>
      <p:ext uri="{BB962C8B-B14F-4D97-AF65-F5344CB8AC3E}">
        <p14:creationId xmlns:p14="http://schemas.microsoft.com/office/powerpoint/2010/main" val="780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0680EB-108C-4ADE-BF5B-568A4875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0" y="2872996"/>
            <a:ext cx="8499581" cy="343222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35BE094-A32B-423A-B032-D4D1D75D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Webinars and Workshops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ABD552-DDDC-42DF-AA49-3ED7D2C48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786D2A-EEDA-4AD2-839A-29A665BAE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38" y="831978"/>
            <a:ext cx="5198152" cy="2510370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1FF395-8A18-45E7-B1A5-5EFF7F2F6DB6}"/>
              </a:ext>
            </a:extLst>
          </p:cNvPr>
          <p:cNvSpPr/>
          <p:nvPr/>
        </p:nvSpPr>
        <p:spPr>
          <a:xfrm rot="1950862">
            <a:off x="5997219" y="1045719"/>
            <a:ext cx="3046626" cy="184068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Tomorrow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427FB7-76A1-4146-978D-54F8E137D7AE}"/>
              </a:ext>
            </a:extLst>
          </p:cNvPr>
          <p:cNvSpPr/>
          <p:nvPr/>
        </p:nvSpPr>
        <p:spPr>
          <a:xfrm>
            <a:off x="4180414" y="5189704"/>
            <a:ext cx="3866322" cy="1259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832C9A-6D10-415F-8501-D6F791AC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80"/>
            <a:ext cx="9144000" cy="65927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150" y="-252402"/>
            <a:ext cx="9144001" cy="65927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 fun demo &amp; competition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97CA6520-88C0-4874-BD07-F58958B9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4" y="2938869"/>
            <a:ext cx="5785304" cy="10768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9478B3-F11F-4F8B-8AAB-6FD3253BB712}"/>
              </a:ext>
            </a:extLst>
          </p:cNvPr>
          <p:cNvSpPr/>
          <p:nvPr/>
        </p:nvSpPr>
        <p:spPr>
          <a:xfrm>
            <a:off x="3948963" y="2718486"/>
            <a:ext cx="3539232" cy="13098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r>
              <a:rPr lang="en-GB" sz="9600" b="1" dirty="0">
                <a:latin typeface="+mj-lt"/>
              </a:rPr>
              <a:t>Tetris</a:t>
            </a:r>
            <a:endParaRPr lang="en-GB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0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3D9C-34B4-4B3D-BC71-00F4CB33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RapiTetris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8840-80AA-4638-8791-199CD7FA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81708"/>
            <a:ext cx="8151778" cy="1359935"/>
          </a:xfrm>
        </p:spPr>
        <p:txBody>
          <a:bodyPr/>
          <a:lstStyle/>
          <a:p>
            <a:r>
              <a:rPr lang="en-GB" b="1" dirty="0"/>
              <a:t>Test your software testing skills:</a:t>
            </a:r>
          </a:p>
          <a:p>
            <a:pPr lvl="1"/>
            <a:r>
              <a:rPr lang="en-GB" b="1" dirty="0"/>
              <a:t>Get highest structural code coverage</a:t>
            </a:r>
          </a:p>
          <a:p>
            <a:r>
              <a:rPr lang="en-GB" dirty="0"/>
              <a:t>Try on our stand </a:t>
            </a:r>
          </a:p>
          <a:p>
            <a:r>
              <a:rPr lang="en-GB" dirty="0"/>
              <a:t>Download and play</a:t>
            </a:r>
          </a:p>
          <a:p>
            <a:pPr lvl="1"/>
            <a:r>
              <a:rPr lang="en-GB" b="1" dirty="0"/>
              <a:t>www.rapitasystems.com/TetrisComp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D2D154-4D44-46FC-B7D1-BB78836BC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3" y="3291396"/>
            <a:ext cx="4892593" cy="32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41AD-8A55-4AC2-B559-6D696FA4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Rapita is 15 years old!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EEE0-593D-4348-A99E-5CD178D2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15th birthday cake">
            <a:extLst>
              <a:ext uri="{FF2B5EF4-FFF2-40B4-BE49-F238E27FC236}">
                <a16:creationId xmlns:a16="http://schemas.microsoft.com/office/drawing/2014/main" id="{F2721A34-61AB-4A16-9B84-4CB90317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87" y="771525"/>
            <a:ext cx="496252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B7402-3C48-4199-82DA-AF064AAB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09" y="932877"/>
            <a:ext cx="7134626" cy="53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F94D-BBB6-4E6B-A0AE-F59FE03B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2004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4DF2-6FFA-42BE-819B-90CDD3B4A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13" y="208344"/>
            <a:ext cx="7325242" cy="5820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B49C7-0225-419E-BFB6-D8CBD676B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0" y="1413319"/>
            <a:ext cx="5340075" cy="4031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DBC0-C587-43F9-B9B4-139B074D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</a:t>
            </a:r>
          </a:p>
        </p:txBody>
      </p:sp>
      <p:pic>
        <p:nvPicPr>
          <p:cNvPr id="4" name="Content Placeholder 7" descr="A person standing next to a fence&#10;&#10;Description automatically generated">
            <a:extLst>
              <a:ext uri="{FF2B5EF4-FFF2-40B4-BE49-F238E27FC236}">
                <a16:creationId xmlns:a16="http://schemas.microsoft.com/office/drawing/2014/main" id="{56F2505A-128F-40AD-B1D4-F29FD0A68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81" y="-3319252"/>
            <a:ext cx="3953771" cy="296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B331863-1023-4367-A09E-05FBBB196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3" y="3170623"/>
            <a:ext cx="8055980" cy="3474141"/>
          </a:xfrm>
          <a:prstGeom prst="rect">
            <a:avLst/>
          </a:prstGeom>
        </p:spPr>
      </p:pic>
      <p:pic>
        <p:nvPicPr>
          <p:cNvPr id="6" name="Content Placeholder 5" descr="A cluttered room&#10;&#10;Description automatically generated">
            <a:extLst>
              <a:ext uri="{FF2B5EF4-FFF2-40B4-BE49-F238E27FC236}">
                <a16:creationId xmlns:a16="http://schemas.microsoft.com/office/drawing/2014/main" id="{80CE5850-E674-4D4E-BBA7-C82221D1D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" y="622248"/>
            <a:ext cx="9144000" cy="3197750"/>
          </a:xfrm>
        </p:spPr>
      </p:pic>
    </p:spTree>
    <p:extLst>
      <p:ext uri="{BB962C8B-B14F-4D97-AF65-F5344CB8AC3E}">
        <p14:creationId xmlns:p14="http://schemas.microsoft.com/office/powerpoint/2010/main" val="15329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842750-62AC-4F05-B81C-BF850E90F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2625" r="359" b="87498"/>
          <a:stretch/>
        </p:blipFill>
        <p:spPr>
          <a:xfrm>
            <a:off x="2097313" y="0"/>
            <a:ext cx="5659697" cy="108171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9AB7AB-68A2-49D7-A0F5-F524B35A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18860" r="359" b="44826"/>
          <a:stretch/>
        </p:blipFill>
        <p:spPr>
          <a:xfrm>
            <a:off x="786151" y="1081710"/>
            <a:ext cx="7900292" cy="5551319"/>
          </a:xfrm>
          <a:prstGeom prst="rect">
            <a:avLst/>
          </a:prstGeom>
        </p:spPr>
      </p:pic>
      <p:pic>
        <p:nvPicPr>
          <p:cNvPr id="11" name="Picture 2" descr="Ada Mascot with slogan">
            <a:extLst>
              <a:ext uri="{FF2B5EF4-FFF2-40B4-BE49-F238E27FC236}">
                <a16:creationId xmlns:a16="http://schemas.microsoft.com/office/drawing/2014/main" id="{E960F42B-C031-458F-AA5D-75363137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10" y="1801351"/>
            <a:ext cx="559133" cy="6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da Mascot with slogan">
            <a:extLst>
              <a:ext uri="{FF2B5EF4-FFF2-40B4-BE49-F238E27FC236}">
                <a16:creationId xmlns:a16="http://schemas.microsoft.com/office/drawing/2014/main" id="{1A31E048-75E0-4FDD-8108-CC49F31F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49" y="2989078"/>
            <a:ext cx="559133" cy="6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da Mascot with slogan">
            <a:extLst>
              <a:ext uri="{FF2B5EF4-FFF2-40B4-BE49-F238E27FC236}">
                <a16:creationId xmlns:a16="http://schemas.microsoft.com/office/drawing/2014/main" id="{BB6CB319-8FD6-4AB7-9E3C-496D7CEB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51" y="3506684"/>
            <a:ext cx="559133" cy="6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a Mascot with slogan">
            <a:extLst>
              <a:ext uri="{FF2B5EF4-FFF2-40B4-BE49-F238E27FC236}">
                <a16:creationId xmlns:a16="http://schemas.microsoft.com/office/drawing/2014/main" id="{17948C08-F9F9-4F11-A6EA-5C56F348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82" y="4012430"/>
            <a:ext cx="559133" cy="6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a Mascot with slogan">
            <a:extLst>
              <a:ext uri="{FF2B5EF4-FFF2-40B4-BE49-F238E27FC236}">
                <a16:creationId xmlns:a16="http://schemas.microsoft.com/office/drawing/2014/main" id="{6123AC04-FF31-48F6-923D-6AEF0C58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31" y="4679488"/>
            <a:ext cx="559133" cy="6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23C634-4ED6-4402-856A-BCE36F650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56032" r="359" b="26573"/>
          <a:stretch/>
        </p:blipFill>
        <p:spPr>
          <a:xfrm rot="20294353">
            <a:off x="151468" y="3244769"/>
            <a:ext cx="5659697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FEA59-523E-41E7-AA38-8FF93E6BE1A6}"/>
              </a:ext>
            </a:extLst>
          </p:cNvPr>
          <p:cNvSpPr txBox="1"/>
          <p:nvPr/>
        </p:nvSpPr>
        <p:spPr>
          <a:xfrm>
            <a:off x="3170789" y="611199"/>
            <a:ext cx="351274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15 years of software innovation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22BAD-A432-4D6D-B458-D305B8717E09}"/>
              </a:ext>
            </a:extLst>
          </p:cNvPr>
          <p:cNvSpPr txBox="1"/>
          <p:nvPr/>
        </p:nvSpPr>
        <p:spPr>
          <a:xfrm>
            <a:off x="2636918" y="2572726"/>
            <a:ext cx="106774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AMASS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600E-9C5D-4026-B597-FD0C68B9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Rapita do?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285754-FE83-4C87-A6C2-6FACC79D1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6111" r="7378" b="7500"/>
          <a:stretch/>
        </p:blipFill>
        <p:spPr>
          <a:xfrm>
            <a:off x="1617578" y="980389"/>
            <a:ext cx="6142164" cy="403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CB6A6-C523-436A-8A00-674104657F63}"/>
              </a:ext>
            </a:extLst>
          </p:cNvPr>
          <p:cNvSpPr txBox="1"/>
          <p:nvPr/>
        </p:nvSpPr>
        <p:spPr>
          <a:xfrm>
            <a:off x="360100" y="5016501"/>
            <a:ext cx="865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Advanced technologies for reducing V&amp;V costs</a:t>
            </a:r>
          </a:p>
          <a:p>
            <a:pPr algn="ctr"/>
            <a:endParaRPr lang="en-GB" sz="2800" dirty="0"/>
          </a:p>
          <a:p>
            <a:pPr algn="ctr"/>
            <a:r>
              <a:rPr lang="en-GB" sz="2800" i="1" dirty="0"/>
              <a:t>Revolutionize your software verification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6BC88-D94A-4F30-ABAB-5CFCF89ECC3F}"/>
              </a:ext>
            </a:extLst>
          </p:cNvPr>
          <p:cNvSpPr/>
          <p:nvPr/>
        </p:nvSpPr>
        <p:spPr>
          <a:xfrm>
            <a:off x="4449210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9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E800-DC1A-43B3-AEE1-7FDF673F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Rapita in Ada &amp; Aerospace – recent things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9D2F8-351A-4605-81B1-A917CA439A90}"/>
              </a:ext>
            </a:extLst>
          </p:cNvPr>
          <p:cNvGrpSpPr/>
          <p:nvPr/>
        </p:nvGrpSpPr>
        <p:grpSpPr>
          <a:xfrm>
            <a:off x="235763" y="932877"/>
            <a:ext cx="5513284" cy="3147274"/>
            <a:chOff x="235763" y="932877"/>
            <a:chExt cx="5513284" cy="31472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940AA8-8286-422B-8202-CD0B834128A6}"/>
                </a:ext>
              </a:extLst>
            </p:cNvPr>
            <p:cNvSpPr/>
            <p:nvPr/>
          </p:nvSpPr>
          <p:spPr>
            <a:xfrm>
              <a:off x="235763" y="932877"/>
              <a:ext cx="5513284" cy="314727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2400" dirty="0"/>
                <a:t>2019 - Rapita Systems </a:t>
              </a:r>
              <a:r>
                <a:rPr lang="en-GB" sz="2400" b="1" dirty="0"/>
                <a:t>Inc</a:t>
              </a:r>
            </a:p>
            <a:p>
              <a:r>
                <a:rPr lang="en-GB" i="1" dirty="0"/>
                <a:t>Launched new USA company/branch</a:t>
              </a:r>
            </a:p>
            <a:p>
              <a:endParaRPr lang="en-GB" i="1" dirty="0"/>
            </a:p>
            <a:p>
              <a:r>
                <a:rPr lang="en-GB" i="1" dirty="0"/>
                <a:t>Helping US customers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F0E0AD-73A4-498A-BBE9-E3DEEEBD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371" y="2424230"/>
              <a:ext cx="5058297" cy="1438378"/>
            </a:xfrm>
            <a:prstGeom prst="rect">
              <a:avLst/>
            </a:prstGeom>
          </p:spPr>
        </p:pic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9A6FA3BE-63D1-4D29-B1F4-49F970E5E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71" y="2206687"/>
              <a:ext cx="3214991" cy="31858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3CB64-835C-407C-BE35-264FAE04BD4A}"/>
              </a:ext>
            </a:extLst>
          </p:cNvPr>
          <p:cNvSpPr/>
          <p:nvPr/>
        </p:nvSpPr>
        <p:spPr>
          <a:xfrm>
            <a:off x="3377796" y="4478168"/>
            <a:ext cx="5493829" cy="719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Multicore timing solution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DB637D-A9B7-4747-B518-D79F1C45E6E5}"/>
              </a:ext>
            </a:extLst>
          </p:cNvPr>
          <p:cNvSpPr/>
          <p:nvPr/>
        </p:nvSpPr>
        <p:spPr>
          <a:xfrm>
            <a:off x="235763" y="5282119"/>
            <a:ext cx="4075889" cy="86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RapiTest</a:t>
            </a:r>
            <a:r>
              <a:rPr lang="en-GB" dirty="0"/>
              <a:t> tool – first flights</a:t>
            </a:r>
          </a:p>
        </p:txBody>
      </p:sp>
    </p:spTree>
    <p:extLst>
      <p:ext uri="{BB962C8B-B14F-4D97-AF65-F5344CB8AC3E}">
        <p14:creationId xmlns:p14="http://schemas.microsoft.com/office/powerpoint/2010/main" val="33884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9833-5518-459B-BAA4-0A784A58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challenge with multicore performance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41A74-BE8E-44C1-A0CB-6FA0EDBA99D0}"/>
              </a:ext>
            </a:extLst>
          </p:cNvPr>
          <p:cNvSpPr/>
          <p:nvPr/>
        </p:nvSpPr>
        <p:spPr>
          <a:xfrm>
            <a:off x="2126976" y="1659835"/>
            <a:ext cx="1252330" cy="496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D4A72-E8E7-425D-A051-29D4DEF64E8A}"/>
              </a:ext>
            </a:extLst>
          </p:cNvPr>
          <p:cNvSpPr/>
          <p:nvPr/>
        </p:nvSpPr>
        <p:spPr>
          <a:xfrm>
            <a:off x="3379306" y="1659579"/>
            <a:ext cx="2325756" cy="496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BC13C-88B8-4A2C-B5DF-C585905CEBAA}"/>
              </a:ext>
            </a:extLst>
          </p:cNvPr>
          <p:cNvSpPr txBox="1"/>
          <p:nvPr/>
        </p:nvSpPr>
        <p:spPr>
          <a:xfrm>
            <a:off x="700710" y="1732418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Single 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64A92-BC19-4EE3-8511-BFC2DFE94836}"/>
              </a:ext>
            </a:extLst>
          </p:cNvPr>
          <p:cNvSpPr/>
          <p:nvPr/>
        </p:nvSpPr>
        <p:spPr>
          <a:xfrm>
            <a:off x="2126976" y="2582073"/>
            <a:ext cx="1252330" cy="496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2F8B21-5529-4D0A-AE85-4B29A7511883}"/>
              </a:ext>
            </a:extLst>
          </p:cNvPr>
          <p:cNvSpPr/>
          <p:nvPr/>
        </p:nvSpPr>
        <p:spPr>
          <a:xfrm>
            <a:off x="2130846" y="3110674"/>
            <a:ext cx="2335696" cy="496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56910-3495-4202-B408-4A9C0C24E222}"/>
              </a:ext>
            </a:extLst>
          </p:cNvPr>
          <p:cNvSpPr txBox="1"/>
          <p:nvPr/>
        </p:nvSpPr>
        <p:spPr>
          <a:xfrm>
            <a:off x="126042" y="2783512"/>
            <a:ext cx="189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2 Cores</a:t>
            </a:r>
          </a:p>
          <a:p>
            <a:pPr algn="r"/>
            <a:r>
              <a:rPr lang="en-GB" dirty="0"/>
              <a:t>Twice as fast?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D20B1-12D2-4DF7-85F6-8F225B0A58BA}"/>
              </a:ext>
            </a:extLst>
          </p:cNvPr>
          <p:cNvSpPr/>
          <p:nvPr/>
        </p:nvSpPr>
        <p:spPr>
          <a:xfrm>
            <a:off x="2126975" y="3792257"/>
            <a:ext cx="2002739" cy="496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71BA8-BF91-4485-8667-2B3716A3168A}"/>
              </a:ext>
            </a:extLst>
          </p:cNvPr>
          <p:cNvSpPr/>
          <p:nvPr/>
        </p:nvSpPr>
        <p:spPr>
          <a:xfrm>
            <a:off x="2126974" y="4316673"/>
            <a:ext cx="3001618" cy="496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4277B-B8E5-4C8C-9FAD-8F62E8819DB8}"/>
              </a:ext>
            </a:extLst>
          </p:cNvPr>
          <p:cNvSpPr txBox="1"/>
          <p:nvPr/>
        </p:nvSpPr>
        <p:spPr>
          <a:xfrm>
            <a:off x="531744" y="4111606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2 Cores</a:t>
            </a: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5C907E63-848A-4EBD-9609-AFD3EFC666A4}"/>
              </a:ext>
            </a:extLst>
          </p:cNvPr>
          <p:cNvSpPr/>
          <p:nvPr/>
        </p:nvSpPr>
        <p:spPr>
          <a:xfrm>
            <a:off x="3955772" y="2642279"/>
            <a:ext cx="824948" cy="8469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91DEDA-4492-4AF0-AE89-3C984685895E}"/>
              </a:ext>
            </a:extLst>
          </p:cNvPr>
          <p:cNvCxnSpPr>
            <a:cxnSpLocks/>
          </p:cNvCxnSpPr>
          <p:nvPr/>
        </p:nvCxnSpPr>
        <p:spPr>
          <a:xfrm flipV="1">
            <a:off x="4462671" y="2226365"/>
            <a:ext cx="0" cy="85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7F7F8-E446-4249-A31E-4FD1955D75E9}"/>
              </a:ext>
            </a:extLst>
          </p:cNvPr>
          <p:cNvCxnSpPr>
            <a:cxnSpLocks/>
          </p:cNvCxnSpPr>
          <p:nvPr/>
        </p:nvCxnSpPr>
        <p:spPr>
          <a:xfrm flipV="1">
            <a:off x="5128592" y="2226365"/>
            <a:ext cx="0" cy="206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D2CBD8-B6DE-4976-A052-1AC703C803AB}"/>
              </a:ext>
            </a:extLst>
          </p:cNvPr>
          <p:cNvSpPr txBox="1"/>
          <p:nvPr/>
        </p:nvSpPr>
        <p:spPr>
          <a:xfrm>
            <a:off x="5083865" y="3792257"/>
            <a:ext cx="57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8BAC59-BF37-4D19-B0BC-574A406E0FB4}"/>
              </a:ext>
            </a:extLst>
          </p:cNvPr>
          <p:cNvSpPr/>
          <p:nvPr/>
        </p:nvSpPr>
        <p:spPr>
          <a:xfrm>
            <a:off x="2126974" y="5001609"/>
            <a:ext cx="2832651" cy="4969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15F9EC-AAB7-4AF6-A0F1-026611CBC116}"/>
              </a:ext>
            </a:extLst>
          </p:cNvPr>
          <p:cNvSpPr/>
          <p:nvPr/>
        </p:nvSpPr>
        <p:spPr>
          <a:xfrm>
            <a:off x="2126973" y="5526025"/>
            <a:ext cx="3955771" cy="496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F2A885-57F2-484E-A685-44BFDB249994}"/>
              </a:ext>
            </a:extLst>
          </p:cNvPr>
          <p:cNvSpPr txBox="1"/>
          <p:nvPr/>
        </p:nvSpPr>
        <p:spPr>
          <a:xfrm>
            <a:off x="531744" y="5320958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2 Cores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6F34E-0331-468F-8E4A-8700022D38B3}"/>
              </a:ext>
            </a:extLst>
          </p:cNvPr>
          <p:cNvSpPr txBox="1"/>
          <p:nvPr/>
        </p:nvSpPr>
        <p:spPr>
          <a:xfrm>
            <a:off x="6038016" y="5048659"/>
            <a:ext cx="57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E1941D-9F2D-4032-A9A7-F736D9CC658A}"/>
              </a:ext>
            </a:extLst>
          </p:cNvPr>
          <p:cNvCxnSpPr>
            <a:cxnSpLocks/>
          </p:cNvCxnSpPr>
          <p:nvPr/>
        </p:nvCxnSpPr>
        <p:spPr>
          <a:xfrm flipV="1">
            <a:off x="6082744" y="2226365"/>
            <a:ext cx="0" cy="3179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6" grpId="0" animBg="1"/>
      <p:bldP spid="7" grpId="0" animBg="1"/>
      <p:bldP spid="11" grpId="0"/>
      <p:bldP spid="8" grpId="0" animBg="1"/>
      <p:bldP spid="9" grpId="0" animBg="1"/>
      <p:bldP spid="12" grpId="0"/>
      <p:bldP spid="16" grpId="0" animBg="1"/>
      <p:bldP spid="22" grpId="0"/>
      <p:bldP spid="24" grpId="0" animBg="1"/>
      <p:bldP spid="25" grpId="0" animBg="1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C21B3C-A32A-4219-A319-E8A856B86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8" y="3765530"/>
            <a:ext cx="4232673" cy="2355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860BCF-D899-46FD-A8DD-712328B9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Multicore timing verification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222E9-377C-4E36-8136-6B0350DD3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long does your software take on multicore/parallel?</a:t>
            </a:r>
          </a:p>
          <a:p>
            <a:pPr lvl="1"/>
            <a:endParaRPr lang="en-GB" dirty="0"/>
          </a:p>
          <a:p>
            <a:r>
              <a:rPr lang="en-GB" dirty="0"/>
              <a:t>How do you understand/predict/limit how different cores interfere with each other?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EDC5A-A0F6-4A89-8035-9452804EA8F7}"/>
              </a:ext>
            </a:extLst>
          </p:cNvPr>
          <p:cNvSpPr/>
          <p:nvPr/>
        </p:nvSpPr>
        <p:spPr>
          <a:xfrm>
            <a:off x="6582355" y="2704074"/>
            <a:ext cx="2451461" cy="71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Download the </a:t>
            </a:r>
            <a:r>
              <a:rPr lang="en-GB" b="1" dirty="0"/>
              <a:t>multicore white paper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3AC1A0-7E06-4D30-9527-32F15678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732" y="3572546"/>
            <a:ext cx="2059084" cy="2876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C481A-C235-4BD6-995F-AD49E23E4254}"/>
              </a:ext>
            </a:extLst>
          </p:cNvPr>
          <p:cNvSpPr txBox="1"/>
          <p:nvPr/>
        </p:nvSpPr>
        <p:spPr>
          <a:xfrm>
            <a:off x="0" y="3506449"/>
            <a:ext cx="150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B7398-EA9C-46F2-8B98-8B98ABDC0B74}"/>
              </a:ext>
            </a:extLst>
          </p:cNvPr>
          <p:cNvSpPr txBox="1"/>
          <p:nvPr/>
        </p:nvSpPr>
        <p:spPr>
          <a:xfrm>
            <a:off x="580418" y="5406960"/>
            <a:ext cx="150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7154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Title1">
  <a:themeElements>
    <a:clrScheme name="Rapita Systems Ltd">
      <a:dk1>
        <a:srgbClr val="2A3783"/>
      </a:dk1>
      <a:lt1>
        <a:srgbClr val="FFFFFF"/>
      </a:lt1>
      <a:dk2>
        <a:srgbClr val="949BC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wis721 BT"/>
        <a:ea typeface=""/>
        <a:cs typeface=""/>
      </a:majorFont>
      <a:minorFont>
        <a:latin typeface="Swis72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BC490602-D505-41CC-90B2-8A6F9ACBF31B}" vid="{8157C0B1-E0F1-473E-A887-D2398E3F39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RapitaPresentation2017</Template>
  <TotalTime>13607</TotalTime>
  <Words>374</Words>
  <Application>Microsoft Office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Swis721 BT</vt:lpstr>
      <vt:lpstr>Calibri</vt:lpstr>
      <vt:lpstr>Swis721 Lt BT</vt:lpstr>
      <vt:lpstr>Arial</vt:lpstr>
      <vt:lpstr>Wingdings</vt:lpstr>
      <vt:lpstr>Title1</vt:lpstr>
      <vt:lpstr>PowerPoint Presentation</vt:lpstr>
      <vt:lpstr>Rapita is 15 years old!</vt:lpstr>
      <vt:lpstr>2004</vt:lpstr>
      <vt:lpstr>2019</vt:lpstr>
      <vt:lpstr>PowerPoint Presentation</vt:lpstr>
      <vt:lpstr>What does Rapita do?</vt:lpstr>
      <vt:lpstr>Rapita in Ada &amp; Aerospace – recent things</vt:lpstr>
      <vt:lpstr>A challenge with multicore performance</vt:lpstr>
      <vt:lpstr>Multicore timing verification solution</vt:lpstr>
      <vt:lpstr>PowerPoint Presentation</vt:lpstr>
      <vt:lpstr>RapiTest Philosophy: Efficient People</vt:lpstr>
      <vt:lpstr>Puzzle</vt:lpstr>
      <vt:lpstr>PowerPoint Presentation</vt:lpstr>
      <vt:lpstr>Training Webinars and Workshops</vt:lpstr>
      <vt:lpstr>A fun demo &amp; competition</vt:lpstr>
      <vt:lpstr>RapiTetris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Broster</dc:creator>
  <cp:lastModifiedBy>Ian Broster</cp:lastModifiedBy>
  <cp:revision>109</cp:revision>
  <cp:lastPrinted>2014-10-16T09:45:30Z</cp:lastPrinted>
  <dcterms:created xsi:type="dcterms:W3CDTF">2017-06-08T13:08:10Z</dcterms:created>
  <dcterms:modified xsi:type="dcterms:W3CDTF">2019-06-12T08:01:51Z</dcterms:modified>
</cp:coreProperties>
</file>